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 id="2147483674" r:id="rId3"/>
  </p:sldMasterIdLst>
  <p:notesMasterIdLst>
    <p:notesMasterId r:id="rId61"/>
  </p:notesMasterIdLst>
  <p:sldIdLst>
    <p:sldId id="257" r:id="rId4"/>
    <p:sldId id="4471" r:id="rId5"/>
    <p:sldId id="259" r:id="rId6"/>
    <p:sldId id="260" r:id="rId7"/>
    <p:sldId id="267" r:id="rId8"/>
    <p:sldId id="4448" r:id="rId9"/>
    <p:sldId id="4449" r:id="rId10"/>
    <p:sldId id="1356" r:id="rId11"/>
    <p:sldId id="4442" r:id="rId12"/>
    <p:sldId id="4434" r:id="rId13"/>
    <p:sldId id="258" r:id="rId14"/>
    <p:sldId id="265" r:id="rId15"/>
    <p:sldId id="266" r:id="rId16"/>
    <p:sldId id="4468" r:id="rId17"/>
    <p:sldId id="4469" r:id="rId18"/>
    <p:sldId id="261" r:id="rId19"/>
    <p:sldId id="4462" r:id="rId20"/>
    <p:sldId id="4464" r:id="rId21"/>
    <p:sldId id="4463" r:id="rId22"/>
    <p:sldId id="4470" r:id="rId23"/>
    <p:sldId id="278" r:id="rId24"/>
    <p:sldId id="279" r:id="rId25"/>
    <p:sldId id="275" r:id="rId26"/>
    <p:sldId id="276" r:id="rId27"/>
    <p:sldId id="281" r:id="rId28"/>
    <p:sldId id="277" r:id="rId29"/>
    <p:sldId id="282" r:id="rId30"/>
    <p:sldId id="283" r:id="rId31"/>
    <p:sldId id="4472" r:id="rId32"/>
    <p:sldId id="4473" r:id="rId33"/>
    <p:sldId id="274" r:id="rId34"/>
    <p:sldId id="4474" r:id="rId35"/>
    <p:sldId id="273" r:id="rId36"/>
    <p:sldId id="286" r:id="rId37"/>
    <p:sldId id="287" r:id="rId38"/>
    <p:sldId id="4485" r:id="rId39"/>
    <p:sldId id="4475" r:id="rId40"/>
    <p:sldId id="4476" r:id="rId41"/>
    <p:sldId id="262" r:id="rId42"/>
    <p:sldId id="4477" r:id="rId43"/>
    <p:sldId id="4478" r:id="rId44"/>
    <p:sldId id="4479" r:id="rId45"/>
    <p:sldId id="4480" r:id="rId46"/>
    <p:sldId id="4481" r:id="rId47"/>
    <p:sldId id="4487" r:id="rId48"/>
    <p:sldId id="4488" r:id="rId49"/>
    <p:sldId id="4482" r:id="rId50"/>
    <p:sldId id="4483" r:id="rId51"/>
    <p:sldId id="272" r:id="rId52"/>
    <p:sldId id="280" r:id="rId53"/>
    <p:sldId id="4484" r:id="rId54"/>
    <p:sldId id="270" r:id="rId55"/>
    <p:sldId id="268" r:id="rId56"/>
    <p:sldId id="269" r:id="rId57"/>
    <p:sldId id="271" r:id="rId58"/>
    <p:sldId id="4486" r:id="rId59"/>
    <p:sldId id="4490" r:id="rId6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snapToGrid="0">
      <p:cViewPr varScale="1">
        <p:scale>
          <a:sx n="114" d="100"/>
          <a:sy n="114" d="100"/>
        </p:scale>
        <p:origin x="36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notesMaster" Target="notesMasters/notesMaster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27963;&#38913;&#31807;1"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2800" dirty="0"/>
              <a:t>Yes</a:t>
            </a:r>
            <a:endParaRPr lang="zh-TW" sz="2800"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TW"/>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5BDC-4A6A-9311-39B7B4B2F5A5}"/>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5BDC-4A6A-9311-39B7B4B2F5A5}"/>
              </c:ext>
            </c:extLst>
          </c:dPt>
          <c:cat>
            <c:strRef>
              <c:f>工作表1!$A$1:$A$2</c:f>
              <c:strCache>
                <c:ptCount val="2"/>
                <c:pt idx="0">
                  <c:v>A1</c:v>
                </c:pt>
                <c:pt idx="1">
                  <c:v>A2</c:v>
                </c:pt>
              </c:strCache>
            </c:strRef>
          </c:cat>
          <c:val>
            <c:numRef>
              <c:f>工作表1!$B$1:$B$2</c:f>
              <c:numCache>
                <c:formatCode>General</c:formatCode>
                <c:ptCount val="2"/>
                <c:pt idx="0">
                  <c:v>320</c:v>
                </c:pt>
                <c:pt idx="1">
                  <c:v>80</c:v>
                </c:pt>
              </c:numCache>
            </c:numRef>
          </c:val>
          <c:extLst>
            <c:ext xmlns:c16="http://schemas.microsoft.com/office/drawing/2014/chart" uri="{C3380CC4-5D6E-409C-BE32-E72D297353CC}">
              <c16:uniqueId val="{00000004-5BDC-4A6A-9311-39B7B4B2F5A5}"/>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sz="2800" dirty="0"/>
              <a:t>No</a:t>
            </a:r>
            <a:endParaRPr lang="zh-TW" sz="2800"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TW"/>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1DE9-472D-9BA4-31928810D0CA}"/>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1DE9-472D-9BA4-31928810D0CA}"/>
              </c:ext>
            </c:extLst>
          </c:dPt>
          <c:cat>
            <c:strRef>
              <c:f>工作表1!$A$1:$A$2</c:f>
              <c:strCache>
                <c:ptCount val="2"/>
                <c:pt idx="0">
                  <c:v>A1</c:v>
                </c:pt>
                <c:pt idx="1">
                  <c:v>A2</c:v>
                </c:pt>
              </c:strCache>
            </c:strRef>
          </c:cat>
          <c:val>
            <c:numRef>
              <c:f>工作表1!$B$1:$B$2</c:f>
              <c:numCache>
                <c:formatCode>General</c:formatCode>
                <c:ptCount val="2"/>
                <c:pt idx="0">
                  <c:v>320</c:v>
                </c:pt>
                <c:pt idx="1">
                  <c:v>80</c:v>
                </c:pt>
              </c:numCache>
            </c:numRef>
          </c:val>
          <c:extLst>
            <c:ext xmlns:c16="http://schemas.microsoft.com/office/drawing/2014/chart" uri="{C3380CC4-5D6E-409C-BE32-E72D297353CC}">
              <c16:uniqueId val="{00000004-1DE9-472D-9BA4-31928810D0CA}"/>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ltLang="zh-TW" sz="2800" dirty="0"/>
              <a:t>Yes</a:t>
            </a:r>
            <a:endParaRPr lang="zh-TW" sz="2800"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TW"/>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68F3-4762-AA7F-AFE907B0228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68F3-4762-AA7F-AFE907B0228E}"/>
              </c:ext>
            </c:extLst>
          </c:dPt>
          <c:cat>
            <c:strRef>
              <c:f>工作表1!$A$4:$A$5</c:f>
              <c:strCache>
                <c:ptCount val="2"/>
                <c:pt idx="0">
                  <c:v>A1</c:v>
                </c:pt>
                <c:pt idx="1">
                  <c:v>A2</c:v>
                </c:pt>
              </c:strCache>
            </c:strRef>
          </c:cat>
          <c:val>
            <c:numRef>
              <c:f>工作表1!$B$4:$B$5</c:f>
              <c:numCache>
                <c:formatCode>General</c:formatCode>
                <c:ptCount val="2"/>
                <c:pt idx="0">
                  <c:v>320</c:v>
                </c:pt>
                <c:pt idx="1">
                  <c:v>320</c:v>
                </c:pt>
              </c:numCache>
            </c:numRef>
          </c:val>
          <c:extLst>
            <c:ext xmlns:c16="http://schemas.microsoft.com/office/drawing/2014/chart" uri="{C3380CC4-5D6E-409C-BE32-E72D297353CC}">
              <c16:uniqueId val="{00000004-68F3-4762-AA7F-AFE907B0228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ltLang="zh-TW" sz="2800" dirty="0"/>
              <a:t>No</a:t>
            </a:r>
            <a:endParaRPr lang="zh-TW" sz="2800"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TW"/>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962E-451E-A3AD-6C111993692D}"/>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962E-451E-A3AD-6C111993692D}"/>
              </c:ext>
            </c:extLst>
          </c:dPt>
          <c:cat>
            <c:strRef>
              <c:f>工作表1!$A$4:$A$5</c:f>
              <c:strCache>
                <c:ptCount val="2"/>
                <c:pt idx="0">
                  <c:v>A1</c:v>
                </c:pt>
                <c:pt idx="1">
                  <c:v>A2</c:v>
                </c:pt>
              </c:strCache>
            </c:strRef>
          </c:cat>
          <c:val>
            <c:numRef>
              <c:f>工作表1!$B$4:$B$5</c:f>
              <c:numCache>
                <c:formatCode>General</c:formatCode>
                <c:ptCount val="2"/>
                <c:pt idx="0">
                  <c:v>320</c:v>
                </c:pt>
                <c:pt idx="1">
                  <c:v>320</c:v>
                </c:pt>
              </c:numCache>
            </c:numRef>
          </c:val>
          <c:extLst>
            <c:ext xmlns:c16="http://schemas.microsoft.com/office/drawing/2014/chart" uri="{C3380CC4-5D6E-409C-BE32-E72D297353CC}">
              <c16:uniqueId val="{00000004-962E-451E-A3AD-6C111993692D}"/>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ltLang="zh-TW" sz="2800" dirty="0"/>
              <a:t>Yes</a:t>
            </a:r>
            <a:endParaRPr lang="zh-TW" sz="2800"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TW"/>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2424-40EE-907C-53C18FA28AAE}"/>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2424-40EE-907C-53C18FA28AAE}"/>
              </c:ext>
            </c:extLst>
          </c:dPt>
          <c:cat>
            <c:strRef>
              <c:f>工作表1!$A$9:$A$10</c:f>
              <c:strCache>
                <c:ptCount val="2"/>
                <c:pt idx="0">
                  <c:v>A1</c:v>
                </c:pt>
                <c:pt idx="1">
                  <c:v>A2</c:v>
                </c:pt>
              </c:strCache>
            </c:strRef>
          </c:cat>
          <c:val>
            <c:numRef>
              <c:f>工作表1!$B$9:$B$10</c:f>
              <c:numCache>
                <c:formatCode>General</c:formatCode>
                <c:ptCount val="2"/>
                <c:pt idx="0">
                  <c:v>640</c:v>
                </c:pt>
                <c:pt idx="1">
                  <c:v>400</c:v>
                </c:pt>
              </c:numCache>
            </c:numRef>
          </c:val>
          <c:extLst>
            <c:ext xmlns:c16="http://schemas.microsoft.com/office/drawing/2014/chart" uri="{C3380CC4-5D6E-409C-BE32-E72D297353CC}">
              <c16:uniqueId val="{00000004-2424-40EE-907C-53C18FA28AAE}"/>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r>
              <a:rPr lang="en-US" altLang="zh-TW" sz="2800" dirty="0"/>
              <a:t>No</a:t>
            </a:r>
            <a:endParaRPr lang="zh-TW" sz="2800" dirty="0"/>
          </a:p>
        </c:rich>
      </c:tx>
      <c:overlay val="0"/>
      <c:spPr>
        <a:noFill/>
        <a:ln>
          <a:noFill/>
        </a:ln>
        <a:effectLst/>
      </c:spPr>
      <c:txPr>
        <a:bodyPr rot="0" spcFirstLastPara="1" vertOverflow="ellipsis" vert="horz" wrap="square" anchor="ctr" anchorCtr="1"/>
        <a:lstStyle/>
        <a:p>
          <a:pPr>
            <a:defRPr sz="1600" b="1" i="0" u="none" strike="noStrike" kern="1200" baseline="0">
              <a:solidFill>
                <a:schemeClr val="tx1">
                  <a:lumMod val="65000"/>
                  <a:lumOff val="35000"/>
                </a:schemeClr>
              </a:solidFill>
              <a:latin typeface="+mn-lt"/>
              <a:ea typeface="+mn-ea"/>
              <a:cs typeface="+mn-cs"/>
            </a:defRPr>
          </a:pPr>
          <a:endParaRPr lang="zh-TW"/>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8C1C-4E7D-9912-E28AF1CDB3E0}"/>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8C1C-4E7D-9912-E28AF1CDB3E0}"/>
              </c:ext>
            </c:extLst>
          </c:dPt>
          <c:cat>
            <c:strRef>
              <c:f>工作表1!$A$12:$A$13</c:f>
              <c:strCache>
                <c:ptCount val="2"/>
                <c:pt idx="0">
                  <c:v>A1</c:v>
                </c:pt>
                <c:pt idx="1">
                  <c:v>A2</c:v>
                </c:pt>
              </c:strCache>
            </c:strRef>
          </c:cat>
          <c:val>
            <c:numRef>
              <c:f>工作表1!$B$12:$B$13</c:f>
              <c:numCache>
                <c:formatCode>General</c:formatCode>
                <c:ptCount val="2"/>
                <c:pt idx="0">
                  <c:v>340</c:v>
                </c:pt>
                <c:pt idx="1">
                  <c:v>100</c:v>
                </c:pt>
              </c:numCache>
            </c:numRef>
          </c:val>
          <c:extLst>
            <c:ext xmlns:c16="http://schemas.microsoft.com/office/drawing/2014/chart" uri="{C3380CC4-5D6E-409C-BE32-E72D297353CC}">
              <c16:uniqueId val="{00000004-8C1C-4E7D-9912-E28AF1CDB3E0}"/>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4.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5.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charts/style6.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B4570D-6A68-428E-B8FE-E861132068DF}" type="datetimeFigureOut">
              <a:rPr lang="zh-TW" altLang="en-US" smtClean="0"/>
              <a:t>2024/3/5</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BD88AF-DDBD-4009-ABFD-F05C91BA3898}" type="slidenum">
              <a:rPr lang="zh-TW" altLang="en-US" smtClean="0"/>
              <a:t>‹#›</a:t>
            </a:fld>
            <a:endParaRPr lang="zh-TW" altLang="en-US"/>
          </a:p>
        </p:txBody>
      </p:sp>
    </p:spTree>
    <p:extLst>
      <p:ext uri="{BB962C8B-B14F-4D97-AF65-F5344CB8AC3E}">
        <p14:creationId xmlns:p14="http://schemas.microsoft.com/office/powerpoint/2010/main" val="3337386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en.wikipedia.org/wiki/Chromosomal_crossover"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7D806C7D-01E8-419A-A247-545935846DC6}" type="slidenum">
              <a:rPr lang="zh-TW" altLang="en-US" smtClean="0"/>
              <a:t>3</a:t>
            </a:fld>
            <a:endParaRPr lang="zh-TW" altLang="en-US"/>
          </a:p>
        </p:txBody>
      </p:sp>
    </p:spTree>
    <p:extLst>
      <p:ext uri="{BB962C8B-B14F-4D97-AF65-F5344CB8AC3E}">
        <p14:creationId xmlns:p14="http://schemas.microsoft.com/office/powerpoint/2010/main" val="3484242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b="0" i="0" u="none" strike="noStrike" dirty="0">
                <a:solidFill>
                  <a:srgbClr val="3366CC"/>
                </a:solidFill>
                <a:effectLst/>
                <a:latin typeface="Arial" panose="020B0604020202020204" pitchFamily="34" charset="0"/>
                <a:hlinkClick r:id="rId3"/>
              </a:rPr>
              <a:t>crossover</a:t>
            </a:r>
            <a:r>
              <a:rPr lang="en-US" altLang="zh-TW" b="0" i="0" dirty="0">
                <a:solidFill>
                  <a:srgbClr val="202122"/>
                </a:solidFill>
                <a:effectLst/>
                <a:latin typeface="Arial" panose="020B0604020202020204" pitchFamily="34" charset="0"/>
              </a:rPr>
              <a:t> </a:t>
            </a:r>
            <a:endParaRPr lang="zh-TW" altLang="en-US" dirty="0"/>
          </a:p>
        </p:txBody>
      </p:sp>
      <p:sp>
        <p:nvSpPr>
          <p:cNvPr id="4" name="投影片編號版面配置區 3"/>
          <p:cNvSpPr>
            <a:spLocks noGrp="1"/>
          </p:cNvSpPr>
          <p:nvPr>
            <p:ph type="sldNum" sz="quarter" idx="5"/>
          </p:nvPr>
        </p:nvSpPr>
        <p:spPr/>
        <p:txBody>
          <a:bodyPr/>
          <a:lstStyle/>
          <a:p>
            <a:fld id="{551854EE-A9DD-4DD2-98A7-9F2B48BC82A4}" type="slidenum">
              <a:rPr lang="zh-TW" altLang="en-US" smtClean="0"/>
              <a:t>27</a:t>
            </a:fld>
            <a:endParaRPr lang="zh-TW" altLang="en-US"/>
          </a:p>
        </p:txBody>
      </p:sp>
    </p:spTree>
    <p:extLst>
      <p:ext uri="{BB962C8B-B14F-4D97-AF65-F5344CB8AC3E}">
        <p14:creationId xmlns:p14="http://schemas.microsoft.com/office/powerpoint/2010/main" val="41134730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A78BB-418C-4BF8-AC6C-CB4BEACA86EF}"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224542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0FA78BB-418C-4BF8-AC6C-CB4BEACA86EF}" type="slidenum">
              <a:rPr kumimoji="0" lang="zh-TW" altLang="en-US" sz="1200" b="0" i="0" u="none" strike="noStrike" kern="1200" cap="none" spc="0" normalizeH="0" baseline="0" noProof="0" smtClean="0">
                <a:ln>
                  <a:noFill/>
                </a:ln>
                <a:solidFill>
                  <a:prstClr val="black"/>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13820190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51854EE-A9DD-4DD2-98A7-9F2B48BC82A4}" type="slidenum">
              <a:rPr lang="zh-TW" altLang="en-US" smtClean="0"/>
              <a:t>34</a:t>
            </a:fld>
            <a:endParaRPr lang="zh-TW" altLang="en-US"/>
          </a:p>
        </p:txBody>
      </p:sp>
    </p:spTree>
    <p:extLst>
      <p:ext uri="{BB962C8B-B14F-4D97-AF65-F5344CB8AC3E}">
        <p14:creationId xmlns:p14="http://schemas.microsoft.com/office/powerpoint/2010/main" val="257606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Front cover</a:t>
            </a:r>
          </a:p>
        </p:txBody>
      </p:sp>
      <p:sp>
        <p:nvSpPr>
          <p:cNvPr id="4" name="Slide Number Placeholder 3"/>
          <p:cNvSpPr>
            <a:spLocks noGrp="1"/>
          </p:cNvSpPr>
          <p:nvPr>
            <p:ph type="sldNum" sz="quarter" idx="5"/>
          </p:nvPr>
        </p:nvSpPr>
        <p:spPr/>
        <p:txBody>
          <a:bodyPr/>
          <a:lstStyle/>
          <a:p>
            <a:fld id="{8278BAFF-ADEB-4744-BC7F-43E9D31D4077}" type="slidenum">
              <a:rPr lang="en-US" smtClean="0"/>
              <a:t>6</a:t>
            </a:fld>
            <a:endParaRPr lang="en-US"/>
          </a:p>
        </p:txBody>
      </p:sp>
    </p:spTree>
    <p:extLst>
      <p:ext uri="{BB962C8B-B14F-4D97-AF65-F5344CB8AC3E}">
        <p14:creationId xmlns:p14="http://schemas.microsoft.com/office/powerpoint/2010/main" val="599371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8278BAFF-ADEB-4744-BC7F-43E9D31D4077}" type="slidenum">
              <a:rPr lang="en-US" smtClean="0"/>
              <a:t>8</a:t>
            </a:fld>
            <a:endParaRPr lang="en-US"/>
          </a:p>
        </p:txBody>
      </p:sp>
    </p:spTree>
    <p:extLst>
      <p:ext uri="{BB962C8B-B14F-4D97-AF65-F5344CB8AC3E}">
        <p14:creationId xmlns:p14="http://schemas.microsoft.com/office/powerpoint/2010/main" val="3498056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xfrm>
            <a:off x="388938" y="463550"/>
            <a:ext cx="6197600" cy="3486150"/>
          </a:xfrm>
          <a:prstGeom prst="rect">
            <a:avLst/>
          </a:prstGeom>
          <a:ln/>
        </p:spPr>
      </p:sp>
      <p:sp>
        <p:nvSpPr>
          <p:cNvPr id="132099" name="Notes Placeholder 2"/>
          <p:cNvSpPr>
            <a:spLocks noGrp="1"/>
          </p:cNvSpPr>
          <p:nvPr>
            <p:ph type="body" idx="1"/>
          </p:nvPr>
        </p:nvSpPr>
        <p:spPr>
          <a:xfrm>
            <a:off x="862609" y="4066546"/>
            <a:ext cx="5486400" cy="4114800"/>
          </a:xfr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807" tIns="49903" rIns="99807" bIns="49903" numCol="1" anchor="t" anchorCtr="0" compatLnSpc="1">
            <a:prstTxWarp prst="textNoShape">
              <a:avLst/>
            </a:prstTxWarp>
          </a:bodyPr>
          <a:lstStyle/>
          <a:p>
            <a:r>
              <a:rPr lang="en-US" sz="1200" baseline="0" dirty="0">
                <a:latin typeface="Arial" pitchFamily="34" charset="0"/>
                <a:cs typeface="Arial" pitchFamily="34" charset="0"/>
              </a:rPr>
              <a:t> </a:t>
            </a:r>
          </a:p>
        </p:txBody>
      </p:sp>
      <p:sp>
        <p:nvSpPr>
          <p:cNvPr id="5" name="Rectangle 7">
            <a:extLst>
              <a:ext uri="{FF2B5EF4-FFF2-40B4-BE49-F238E27FC236}">
                <a16:creationId xmlns:a16="http://schemas.microsoft.com/office/drawing/2014/main" id="{1CE13BAF-3D3D-4AEE-94C1-7E7183F376EE}"/>
              </a:ext>
            </a:extLst>
          </p:cNvPr>
          <p:cNvSpPr>
            <a:spLocks noGrp="1" noChangeArrowheads="1"/>
          </p:cNvSpPr>
          <p:nvPr>
            <p:ph type="sldNum" sz="quarter" idx="5"/>
          </p:nvPr>
        </p:nvSpPr>
        <p:spPr bwMode="auto">
          <a:xfrm>
            <a:off x="3970938" y="8829967"/>
            <a:ext cx="3037840" cy="4648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7683">
              <a:spcBef>
                <a:spcPct val="30000"/>
              </a:spcBef>
              <a:defRPr sz="1200">
                <a:solidFill>
                  <a:schemeClr val="tx1"/>
                </a:solidFill>
                <a:latin typeface="Calibri" panose="020F0502020204030204" pitchFamily="34" charset="0"/>
              </a:defRPr>
            </a:lvl1pPr>
            <a:lvl2pPr marL="785993" indent="-302305" defTabSz="1007683">
              <a:spcBef>
                <a:spcPct val="30000"/>
              </a:spcBef>
              <a:defRPr sz="1200">
                <a:solidFill>
                  <a:schemeClr val="tx1"/>
                </a:solidFill>
                <a:latin typeface="Calibri" panose="020F0502020204030204" pitchFamily="34" charset="0"/>
              </a:defRPr>
            </a:lvl2pPr>
            <a:lvl3pPr marL="1209220" indent="-241843" defTabSz="1007683">
              <a:spcBef>
                <a:spcPct val="30000"/>
              </a:spcBef>
              <a:defRPr sz="1200">
                <a:solidFill>
                  <a:schemeClr val="tx1"/>
                </a:solidFill>
                <a:latin typeface="Calibri" panose="020F0502020204030204" pitchFamily="34" charset="0"/>
              </a:defRPr>
            </a:lvl3pPr>
            <a:lvl4pPr marL="1692907" indent="-241843" defTabSz="1007683">
              <a:spcBef>
                <a:spcPct val="30000"/>
              </a:spcBef>
              <a:defRPr sz="1200">
                <a:solidFill>
                  <a:schemeClr val="tx1"/>
                </a:solidFill>
                <a:latin typeface="Calibri" panose="020F0502020204030204" pitchFamily="34" charset="0"/>
              </a:defRPr>
            </a:lvl4pPr>
            <a:lvl5pPr marL="2176595" indent="-241843" defTabSz="1007683">
              <a:spcBef>
                <a:spcPct val="30000"/>
              </a:spcBef>
              <a:defRPr sz="1200">
                <a:solidFill>
                  <a:schemeClr val="tx1"/>
                </a:solidFill>
                <a:latin typeface="Calibri" panose="020F0502020204030204" pitchFamily="34" charset="0"/>
              </a:defRPr>
            </a:lvl5pPr>
            <a:lvl6pPr marL="2660282" indent="-241843" defTabSz="1007683" eaLnBrk="0" fontAlgn="base" hangingPunct="0">
              <a:spcBef>
                <a:spcPct val="30000"/>
              </a:spcBef>
              <a:spcAft>
                <a:spcPct val="0"/>
              </a:spcAft>
              <a:defRPr sz="1200">
                <a:solidFill>
                  <a:schemeClr val="tx1"/>
                </a:solidFill>
                <a:latin typeface="Calibri" panose="020F0502020204030204" pitchFamily="34" charset="0"/>
              </a:defRPr>
            </a:lvl6pPr>
            <a:lvl7pPr marL="3143970" indent="-241843" defTabSz="1007683" eaLnBrk="0" fontAlgn="base" hangingPunct="0">
              <a:spcBef>
                <a:spcPct val="30000"/>
              </a:spcBef>
              <a:spcAft>
                <a:spcPct val="0"/>
              </a:spcAft>
              <a:defRPr sz="1200">
                <a:solidFill>
                  <a:schemeClr val="tx1"/>
                </a:solidFill>
                <a:latin typeface="Calibri" panose="020F0502020204030204" pitchFamily="34" charset="0"/>
              </a:defRPr>
            </a:lvl7pPr>
            <a:lvl8pPr marL="3627658" indent="-241843" defTabSz="1007683" eaLnBrk="0" fontAlgn="base" hangingPunct="0">
              <a:spcBef>
                <a:spcPct val="30000"/>
              </a:spcBef>
              <a:spcAft>
                <a:spcPct val="0"/>
              </a:spcAft>
              <a:defRPr sz="1200">
                <a:solidFill>
                  <a:schemeClr val="tx1"/>
                </a:solidFill>
                <a:latin typeface="Calibri" panose="020F0502020204030204" pitchFamily="34" charset="0"/>
              </a:defRPr>
            </a:lvl8pPr>
            <a:lvl9pPr marL="4111347" indent="-241843" defTabSz="1007683"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1007683" rtl="0" eaLnBrk="1" fontAlgn="auto" latinLnBrk="0" hangingPunct="1">
              <a:lnSpc>
                <a:spcPct val="100000"/>
              </a:lnSpc>
              <a:spcBef>
                <a:spcPct val="0"/>
              </a:spcBef>
              <a:spcAft>
                <a:spcPts val="0"/>
              </a:spcAft>
              <a:buClrTx/>
              <a:buSzTx/>
              <a:buFontTx/>
              <a:buNone/>
              <a:tabLst/>
              <a:defRPr/>
            </a:pPr>
            <a:fld id="{4ABB82AC-53B5-47F0-B3F7-82EBA5F616ED}" type="slidenum">
              <a:rPr kumimoji="0" lang="en-US" altLang="en-US" sz="16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1007683" rtl="0" eaLnBrk="1" fontAlgn="auto" latinLnBrk="0" hangingPunct="1">
                <a:lnSpc>
                  <a:spcPct val="100000"/>
                </a:lnSpc>
                <a:spcBef>
                  <a:spcPct val="0"/>
                </a:spcBef>
                <a:spcAft>
                  <a:spcPts val="0"/>
                </a:spcAft>
                <a:buClrTx/>
                <a:buSzTx/>
                <a:buFontTx/>
                <a:buNone/>
                <a:tabLst/>
                <a:defRPr/>
              </a:pPr>
              <a:t>9</a:t>
            </a:fld>
            <a:endParaRPr kumimoji="0" lang="en-US" altLang="en-US" sz="13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4494931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xfrm>
            <a:off x="388938" y="463550"/>
            <a:ext cx="6197600" cy="3486150"/>
          </a:xfrm>
          <a:prstGeom prst="rect">
            <a:avLst/>
          </a:prstGeom>
          <a:ln/>
        </p:spPr>
      </p:sp>
      <p:sp>
        <p:nvSpPr>
          <p:cNvPr id="132099" name="Notes Placeholder 2"/>
          <p:cNvSpPr>
            <a:spLocks noGrp="1"/>
          </p:cNvSpPr>
          <p:nvPr>
            <p:ph type="body" idx="1"/>
          </p:nvPr>
        </p:nvSpPr>
        <p:spPr>
          <a:xfrm>
            <a:off x="862609" y="4066546"/>
            <a:ext cx="5486400" cy="4114800"/>
          </a:xfr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9807" tIns="49903" rIns="99807" bIns="49903" numCol="1" anchor="t" anchorCtr="0" compatLnSpc="1">
            <a:prstTxWarp prst="textNoShape">
              <a:avLst/>
            </a:prstTxWarp>
          </a:bodyPr>
          <a:lstStyle/>
          <a:p>
            <a:r>
              <a:rPr lang="en-US" sz="1200" baseline="0" dirty="0">
                <a:latin typeface="Arial" pitchFamily="34" charset="0"/>
                <a:cs typeface="Arial" pitchFamily="34" charset="0"/>
              </a:rPr>
              <a:t> </a:t>
            </a:r>
          </a:p>
        </p:txBody>
      </p:sp>
      <p:sp>
        <p:nvSpPr>
          <p:cNvPr id="5" name="Rectangle 7">
            <a:extLst>
              <a:ext uri="{FF2B5EF4-FFF2-40B4-BE49-F238E27FC236}">
                <a16:creationId xmlns:a16="http://schemas.microsoft.com/office/drawing/2014/main" id="{1CE13BAF-3D3D-4AEE-94C1-7E7183F376EE}"/>
              </a:ext>
            </a:extLst>
          </p:cNvPr>
          <p:cNvSpPr>
            <a:spLocks noGrp="1" noChangeArrowheads="1"/>
          </p:cNvSpPr>
          <p:nvPr>
            <p:ph type="sldNum" sz="quarter" idx="5"/>
          </p:nvPr>
        </p:nvSpPr>
        <p:spPr bwMode="auto">
          <a:xfrm>
            <a:off x="3970938" y="8829967"/>
            <a:ext cx="3037840" cy="4648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7683">
              <a:spcBef>
                <a:spcPct val="30000"/>
              </a:spcBef>
              <a:defRPr sz="1200">
                <a:solidFill>
                  <a:schemeClr val="tx1"/>
                </a:solidFill>
                <a:latin typeface="Calibri" panose="020F0502020204030204" pitchFamily="34" charset="0"/>
              </a:defRPr>
            </a:lvl1pPr>
            <a:lvl2pPr marL="785993" indent="-302305" defTabSz="1007683">
              <a:spcBef>
                <a:spcPct val="30000"/>
              </a:spcBef>
              <a:defRPr sz="1200">
                <a:solidFill>
                  <a:schemeClr val="tx1"/>
                </a:solidFill>
                <a:latin typeface="Calibri" panose="020F0502020204030204" pitchFamily="34" charset="0"/>
              </a:defRPr>
            </a:lvl2pPr>
            <a:lvl3pPr marL="1209220" indent="-241843" defTabSz="1007683">
              <a:spcBef>
                <a:spcPct val="30000"/>
              </a:spcBef>
              <a:defRPr sz="1200">
                <a:solidFill>
                  <a:schemeClr val="tx1"/>
                </a:solidFill>
                <a:latin typeface="Calibri" panose="020F0502020204030204" pitchFamily="34" charset="0"/>
              </a:defRPr>
            </a:lvl3pPr>
            <a:lvl4pPr marL="1692907" indent="-241843" defTabSz="1007683">
              <a:spcBef>
                <a:spcPct val="30000"/>
              </a:spcBef>
              <a:defRPr sz="1200">
                <a:solidFill>
                  <a:schemeClr val="tx1"/>
                </a:solidFill>
                <a:latin typeface="Calibri" panose="020F0502020204030204" pitchFamily="34" charset="0"/>
              </a:defRPr>
            </a:lvl4pPr>
            <a:lvl5pPr marL="2176595" indent="-241843" defTabSz="1007683">
              <a:spcBef>
                <a:spcPct val="30000"/>
              </a:spcBef>
              <a:defRPr sz="1200">
                <a:solidFill>
                  <a:schemeClr val="tx1"/>
                </a:solidFill>
                <a:latin typeface="Calibri" panose="020F0502020204030204" pitchFamily="34" charset="0"/>
              </a:defRPr>
            </a:lvl5pPr>
            <a:lvl6pPr marL="2660282" indent="-241843" defTabSz="1007683" eaLnBrk="0" fontAlgn="base" hangingPunct="0">
              <a:spcBef>
                <a:spcPct val="30000"/>
              </a:spcBef>
              <a:spcAft>
                <a:spcPct val="0"/>
              </a:spcAft>
              <a:defRPr sz="1200">
                <a:solidFill>
                  <a:schemeClr val="tx1"/>
                </a:solidFill>
                <a:latin typeface="Calibri" panose="020F0502020204030204" pitchFamily="34" charset="0"/>
              </a:defRPr>
            </a:lvl6pPr>
            <a:lvl7pPr marL="3143970" indent="-241843" defTabSz="1007683" eaLnBrk="0" fontAlgn="base" hangingPunct="0">
              <a:spcBef>
                <a:spcPct val="30000"/>
              </a:spcBef>
              <a:spcAft>
                <a:spcPct val="0"/>
              </a:spcAft>
              <a:defRPr sz="1200">
                <a:solidFill>
                  <a:schemeClr val="tx1"/>
                </a:solidFill>
                <a:latin typeface="Calibri" panose="020F0502020204030204" pitchFamily="34" charset="0"/>
              </a:defRPr>
            </a:lvl7pPr>
            <a:lvl8pPr marL="3627658" indent="-241843" defTabSz="1007683" eaLnBrk="0" fontAlgn="base" hangingPunct="0">
              <a:spcBef>
                <a:spcPct val="30000"/>
              </a:spcBef>
              <a:spcAft>
                <a:spcPct val="0"/>
              </a:spcAft>
              <a:defRPr sz="1200">
                <a:solidFill>
                  <a:schemeClr val="tx1"/>
                </a:solidFill>
                <a:latin typeface="Calibri" panose="020F0502020204030204" pitchFamily="34" charset="0"/>
              </a:defRPr>
            </a:lvl8pPr>
            <a:lvl9pPr marL="4111347" indent="-241843" defTabSz="1007683"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1007683" rtl="0" eaLnBrk="1" fontAlgn="auto" latinLnBrk="0" hangingPunct="1">
              <a:lnSpc>
                <a:spcPct val="100000"/>
              </a:lnSpc>
              <a:spcBef>
                <a:spcPct val="0"/>
              </a:spcBef>
              <a:spcAft>
                <a:spcPts val="0"/>
              </a:spcAft>
              <a:buClrTx/>
              <a:buSzTx/>
              <a:buFontTx/>
              <a:buNone/>
              <a:tabLst/>
              <a:defRPr/>
            </a:pPr>
            <a:fld id="{4ABB82AC-53B5-47F0-B3F7-82EBA5F616ED}" type="slidenum">
              <a:rPr kumimoji="0" lang="en-US" altLang="en-US" sz="1600" b="1" i="0" u="none" strike="noStrike" kern="0" cap="none" spc="0" normalizeH="0" baseline="0" noProof="0">
                <a:ln>
                  <a:noFill/>
                </a:ln>
                <a:solidFill>
                  <a:srgbClr val="000000"/>
                </a:solidFill>
                <a:effectLst/>
                <a:uLnTx/>
                <a:uFillTx/>
                <a:latin typeface="Arial" panose="020B0604020202020204" pitchFamily="34" charset="0"/>
                <a:cs typeface="Arial" panose="020B0604020202020204" pitchFamily="34" charset="0"/>
              </a:rPr>
              <a:pPr marL="0" marR="0" lvl="0" indent="0" algn="r" defTabSz="1007683" rtl="0" eaLnBrk="1" fontAlgn="auto" latinLnBrk="0" hangingPunct="1">
                <a:lnSpc>
                  <a:spcPct val="100000"/>
                </a:lnSpc>
                <a:spcBef>
                  <a:spcPct val="0"/>
                </a:spcBef>
                <a:spcAft>
                  <a:spcPts val="0"/>
                </a:spcAft>
                <a:buClrTx/>
                <a:buSzTx/>
                <a:buFontTx/>
                <a:buNone/>
                <a:tabLst/>
                <a:defRPr/>
              </a:pPr>
              <a:t>10</a:t>
            </a:fld>
            <a:endParaRPr kumimoji="0" lang="en-US" altLang="en-US" sz="13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0765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20FA78BB-418C-4BF8-AC6C-CB4BEACA86EF}" type="slidenum">
              <a:rPr lang="zh-TW" altLang="en-US" smtClean="0"/>
              <a:t>12</a:t>
            </a:fld>
            <a:endParaRPr lang="zh-TW" altLang="en-US"/>
          </a:p>
        </p:txBody>
      </p:sp>
    </p:spTree>
    <p:extLst>
      <p:ext uri="{BB962C8B-B14F-4D97-AF65-F5344CB8AC3E}">
        <p14:creationId xmlns:p14="http://schemas.microsoft.com/office/powerpoint/2010/main" val="25764783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3 times 10 to the power of 9 : 3 billion (</a:t>
            </a:r>
            <a:r>
              <a:rPr lang="zh-TW" altLang="en-US" dirty="0"/>
              <a:t>十億</a:t>
            </a:r>
            <a:r>
              <a:rPr lang="en-US" altLang="zh-TW" dirty="0"/>
              <a:t>)</a:t>
            </a:r>
            <a:endParaRPr lang="zh-TW" altLang="en-US" dirty="0"/>
          </a:p>
          <a:p>
            <a:endParaRPr lang="zh-TW" altLang="en-US" dirty="0"/>
          </a:p>
        </p:txBody>
      </p:sp>
      <p:sp>
        <p:nvSpPr>
          <p:cNvPr id="4" name="投影片編號版面配置區 3"/>
          <p:cNvSpPr>
            <a:spLocks noGrp="1"/>
          </p:cNvSpPr>
          <p:nvPr>
            <p:ph type="sldNum" sz="quarter" idx="5"/>
          </p:nvPr>
        </p:nvSpPr>
        <p:spPr/>
        <p:txBody>
          <a:bodyPr/>
          <a:lstStyle/>
          <a:p>
            <a:fld id="{551854EE-A9DD-4DD2-98A7-9F2B48BC82A4}" type="slidenum">
              <a:rPr lang="zh-TW" altLang="en-US" smtClean="0"/>
              <a:t>23</a:t>
            </a:fld>
            <a:endParaRPr lang="zh-TW" altLang="en-US"/>
          </a:p>
        </p:txBody>
      </p:sp>
    </p:spTree>
    <p:extLst>
      <p:ext uri="{BB962C8B-B14F-4D97-AF65-F5344CB8AC3E}">
        <p14:creationId xmlns:p14="http://schemas.microsoft.com/office/powerpoint/2010/main" val="21743639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51854EE-A9DD-4DD2-98A7-9F2B48BC82A4}" type="slidenum">
              <a:rPr lang="zh-TW" altLang="en-US" smtClean="0"/>
              <a:t>24</a:t>
            </a:fld>
            <a:endParaRPr lang="zh-TW" altLang="en-US"/>
          </a:p>
        </p:txBody>
      </p:sp>
    </p:spTree>
    <p:extLst>
      <p:ext uri="{BB962C8B-B14F-4D97-AF65-F5344CB8AC3E}">
        <p14:creationId xmlns:p14="http://schemas.microsoft.com/office/powerpoint/2010/main" val="1527449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551854EE-A9DD-4DD2-98A7-9F2B48BC82A4}" type="slidenum">
              <a:rPr lang="zh-TW" altLang="en-US" smtClean="0"/>
              <a:t>25</a:t>
            </a:fld>
            <a:endParaRPr lang="zh-TW" altLang="en-US"/>
          </a:p>
        </p:txBody>
      </p:sp>
    </p:spTree>
    <p:extLst>
      <p:ext uri="{BB962C8B-B14F-4D97-AF65-F5344CB8AC3E}">
        <p14:creationId xmlns:p14="http://schemas.microsoft.com/office/powerpoint/2010/main" val="333207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5E456D-6581-8C81-16B0-668B29ED49CF}"/>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38804D58-645E-E8FE-6313-28EEAFC88AB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5F640EE0-334D-E7EB-3C20-92768639E9EE}"/>
              </a:ext>
            </a:extLst>
          </p:cNvPr>
          <p:cNvSpPr>
            <a:spLocks noGrp="1"/>
          </p:cNvSpPr>
          <p:nvPr>
            <p:ph type="dt" sz="half" idx="10"/>
          </p:nvPr>
        </p:nvSpPr>
        <p:spPr/>
        <p:txBody>
          <a:bodyPr/>
          <a:lstStyle/>
          <a:p>
            <a:fld id="{1C2236D6-9148-4670-A3A6-0A8BE35D5481}"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47E3140E-C98F-31A4-8740-6E842215B13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EDE7667D-0D1E-1AFE-29FA-E8058D19B4A1}"/>
              </a:ext>
            </a:extLst>
          </p:cNvPr>
          <p:cNvSpPr>
            <a:spLocks noGrp="1"/>
          </p:cNvSpPr>
          <p:nvPr>
            <p:ph type="sldNum" sz="quarter" idx="12"/>
          </p:nvPr>
        </p:nvSpPr>
        <p:spPr/>
        <p:txBody>
          <a:body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2099977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FE3A572-98AC-36C6-93DD-5CF3CFF43577}"/>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DCDD5AE1-26AC-547C-5C08-A57C0F41059F}"/>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5E8A563-BF2A-9F7D-383A-6BB21016ED4C}"/>
              </a:ext>
            </a:extLst>
          </p:cNvPr>
          <p:cNvSpPr>
            <a:spLocks noGrp="1"/>
          </p:cNvSpPr>
          <p:nvPr>
            <p:ph type="dt" sz="half" idx="10"/>
          </p:nvPr>
        </p:nvSpPr>
        <p:spPr/>
        <p:txBody>
          <a:bodyPr/>
          <a:lstStyle/>
          <a:p>
            <a:fld id="{97F08F2B-7AB6-4651-AF55-E4ACF74732F5}"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8A369CB3-31FB-175D-083A-27347E9779F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48CF6465-671F-D868-F56F-FA11F58BE699}"/>
              </a:ext>
            </a:extLst>
          </p:cNvPr>
          <p:cNvSpPr>
            <a:spLocks noGrp="1"/>
          </p:cNvSpPr>
          <p:nvPr>
            <p:ph type="sldNum" sz="quarter" idx="12"/>
          </p:nvPr>
        </p:nvSpPr>
        <p:spPr/>
        <p:txBody>
          <a:body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3084619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ED865BA2-21CB-6625-67BF-75A024AD22B7}"/>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411F458D-0277-B903-4850-7B565C355DCA}"/>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5FF79C3-62A0-5BB3-A8A6-4A33825DC78A}"/>
              </a:ext>
            </a:extLst>
          </p:cNvPr>
          <p:cNvSpPr>
            <a:spLocks noGrp="1"/>
          </p:cNvSpPr>
          <p:nvPr>
            <p:ph type="dt" sz="half" idx="10"/>
          </p:nvPr>
        </p:nvSpPr>
        <p:spPr/>
        <p:txBody>
          <a:bodyPr/>
          <a:lstStyle/>
          <a:p>
            <a:fld id="{8D3674C1-50B0-478F-B918-3B7567998A9B}"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6E9C602A-6702-2388-FCF7-792E9664963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7A23910C-202D-639A-9D3E-CA74F5E9C049}"/>
              </a:ext>
            </a:extLst>
          </p:cNvPr>
          <p:cNvSpPr>
            <a:spLocks noGrp="1"/>
          </p:cNvSpPr>
          <p:nvPr>
            <p:ph type="sldNum" sz="quarter" idx="12"/>
          </p:nvPr>
        </p:nvSpPr>
        <p:spPr/>
        <p:txBody>
          <a:body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2997693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3930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981200" y="274638"/>
            <a:ext cx="8229601" cy="1143001"/>
          </a:xfrm>
          <a:prstGeom prst="rect">
            <a:avLst/>
          </a:prstGeom>
        </p:spPr>
        <p:txBody>
          <a:bodyPr lIns="91439" tIns="91439" rIns="91439" bIns="91439"/>
          <a:lstStyle>
            <a:lvl1pPr defTabSz="457200">
              <a:defRPr sz="4300">
                <a:latin typeface="Calibri"/>
                <a:ea typeface="Calibri"/>
                <a:cs typeface="Calibri"/>
                <a:sym typeface="Calibri"/>
              </a:defRPr>
            </a:lvl1pPr>
          </a:lstStyle>
          <a:p>
            <a:r>
              <a:t>Title Text</a:t>
            </a:r>
          </a:p>
        </p:txBody>
      </p:sp>
      <p:sp>
        <p:nvSpPr>
          <p:cNvPr id="118" name="Body Level One…"/>
          <p:cNvSpPr txBox="1">
            <a:spLocks noGrp="1"/>
          </p:cNvSpPr>
          <p:nvPr>
            <p:ph type="body" idx="1"/>
          </p:nvPr>
        </p:nvSpPr>
        <p:spPr>
          <a:xfrm>
            <a:off x="1981200" y="1600200"/>
            <a:ext cx="8229601" cy="4525964"/>
          </a:xfrm>
          <a:prstGeom prst="rect">
            <a:avLst/>
          </a:prstGeom>
        </p:spPr>
        <p:txBody>
          <a:bodyPr lIns="91439" tIns="91439" rIns="91439" bIns="91439" anchor="t"/>
          <a:lstStyle>
            <a:lvl1pPr marL="321469" indent="-321469" defTabSz="457200">
              <a:spcBef>
                <a:spcPts val="750"/>
              </a:spcBef>
              <a:buSzPct val="100000"/>
              <a:buFont typeface="Arial"/>
              <a:defRPr sz="3000">
                <a:latin typeface="Calibri"/>
                <a:ea typeface="Calibri"/>
                <a:cs typeface="Calibri"/>
                <a:sym typeface="Calibri"/>
              </a:defRPr>
            </a:lvl1pPr>
            <a:lvl2pPr marL="534761" indent="-306161" defTabSz="457200">
              <a:spcBef>
                <a:spcPts val="750"/>
              </a:spcBef>
              <a:buSzPct val="100000"/>
              <a:buFont typeface="Arial"/>
              <a:buChar char="–"/>
              <a:defRPr sz="3000">
                <a:latin typeface="Calibri"/>
                <a:ea typeface="Calibri"/>
                <a:cs typeface="Calibri"/>
                <a:sym typeface="Calibri"/>
              </a:defRPr>
            </a:lvl2pPr>
            <a:lvl3pPr marL="742950" indent="-285750" defTabSz="457200">
              <a:spcBef>
                <a:spcPts val="750"/>
              </a:spcBef>
              <a:buSzPct val="100000"/>
              <a:buFont typeface="Arial"/>
              <a:defRPr sz="3000">
                <a:latin typeface="Calibri"/>
                <a:ea typeface="Calibri"/>
                <a:cs typeface="Calibri"/>
                <a:sym typeface="Calibri"/>
              </a:defRPr>
            </a:lvl3pPr>
            <a:lvl4pPr marL="1028700" indent="-342900" defTabSz="457200">
              <a:spcBef>
                <a:spcPts val="750"/>
              </a:spcBef>
              <a:buSzPct val="100000"/>
              <a:buFont typeface="Arial"/>
              <a:buChar char="–"/>
              <a:defRPr sz="3000">
                <a:latin typeface="Calibri"/>
                <a:ea typeface="Calibri"/>
                <a:cs typeface="Calibri"/>
                <a:sym typeface="Calibri"/>
              </a:defRPr>
            </a:lvl4pPr>
            <a:lvl5pPr marL="1257300" indent="-342900" defTabSz="457200">
              <a:spcBef>
                <a:spcPts val="750"/>
              </a:spcBef>
              <a:buSzPct val="100000"/>
              <a:buFont typeface="Arial"/>
              <a:buChar char="»"/>
              <a:defRPr sz="3000">
                <a:latin typeface="Calibri"/>
                <a:ea typeface="Calibri"/>
                <a:cs typeface="Calibri"/>
                <a:sym typeface="Calibri"/>
              </a:defRPr>
            </a:lvl5pPr>
          </a:lstStyle>
          <a:p>
            <a:r>
              <a:t>Body Level One</a:t>
            </a:r>
          </a:p>
          <a:p>
            <a:pPr lvl="1"/>
            <a:r>
              <a:t>Body Level Two</a:t>
            </a:r>
          </a:p>
          <a:p>
            <a:pPr lvl="2"/>
            <a:r>
              <a:t>Body Level Three</a:t>
            </a:r>
          </a:p>
          <a:p>
            <a:pPr lvl="3"/>
            <a:r>
              <a:t>Body Level Four</a:t>
            </a:r>
          </a:p>
          <a:p>
            <a:pPr lvl="4"/>
            <a:r>
              <a:t>Body Level Five</a:t>
            </a:r>
          </a:p>
        </p:txBody>
      </p:sp>
      <p:sp>
        <p:nvSpPr>
          <p:cNvPr id="119" name="Slide Number"/>
          <p:cNvSpPr txBox="1">
            <a:spLocks noGrp="1"/>
          </p:cNvSpPr>
          <p:nvPr>
            <p:ph type="sldNum" sz="quarter" idx="2"/>
          </p:nvPr>
        </p:nvSpPr>
        <p:spPr>
          <a:xfrm>
            <a:off x="9859424" y="6361943"/>
            <a:ext cx="351377" cy="353941"/>
          </a:xfrm>
          <a:prstGeom prst="rect">
            <a:avLst/>
          </a:prstGeom>
        </p:spPr>
        <p:txBody>
          <a:bodyPr lIns="91439" tIns="91439" rIns="91439" bIns="91439" anchor="ctr"/>
          <a:lstStyle>
            <a:lvl1pPr algn="r" defTabSz="457200">
              <a:defRPr>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2504540367"/>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455A831D-2414-42D5-A029-9B90404145C1}" type="datetime1">
              <a:rPr lang="zh-TW" altLang="en-US" smtClean="0"/>
              <a:t>2024/3/5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1AA07F6-0C47-471A-A2CE-71BBCAA768AF}"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2784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21C743A-99D3-4F37-AB3C-1AB0BA536F47}" type="datetime1">
              <a:rPr lang="zh-TW" altLang="en-US" smtClean="0"/>
              <a:t>2024/3/5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1AA07F6-0C47-471A-A2CE-71BBCAA768AF}" type="slidenum">
              <a:rPr lang="zh-TW" altLang="en-US" smtClean="0"/>
              <a:t>‹#›</a:t>
            </a:fld>
            <a:endParaRPr lang="zh-TW" altLang="en-US"/>
          </a:p>
        </p:txBody>
      </p:sp>
    </p:spTree>
    <p:extLst>
      <p:ext uri="{BB962C8B-B14F-4D97-AF65-F5344CB8AC3E}">
        <p14:creationId xmlns:p14="http://schemas.microsoft.com/office/powerpoint/2010/main" val="30007999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BA0EDA6F-EE8F-41AA-95E4-B4626343AFBC}" type="datetime1">
              <a:rPr lang="zh-TW" altLang="en-US" smtClean="0"/>
              <a:t>2024/3/5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1AA07F6-0C47-471A-A2CE-71BBCAA768AF}"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623455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40D960D8-41BC-4682-B47A-D8B7D51F7B86}" type="datetime1">
              <a:rPr lang="zh-TW" altLang="en-US" smtClean="0"/>
              <a:t>2024/3/5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1AA07F6-0C47-471A-A2CE-71BBCAA768AF}" type="slidenum">
              <a:rPr lang="zh-TW" altLang="en-US" smtClean="0"/>
              <a:t>‹#›</a:t>
            </a:fld>
            <a:endParaRPr lang="zh-TW" altLang="en-US"/>
          </a:p>
        </p:txBody>
      </p:sp>
    </p:spTree>
    <p:extLst>
      <p:ext uri="{BB962C8B-B14F-4D97-AF65-F5344CB8AC3E}">
        <p14:creationId xmlns:p14="http://schemas.microsoft.com/office/powerpoint/2010/main" val="5583654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543B712D-B308-41CD-942F-319EDBB8025C}" type="datetime1">
              <a:rPr lang="zh-TW" altLang="en-US" smtClean="0"/>
              <a:t>2024/3/5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21AA07F6-0C47-471A-A2CE-71BBCAA768AF}" type="slidenum">
              <a:rPr lang="zh-TW" altLang="en-US" smtClean="0"/>
              <a:t>‹#›</a:t>
            </a:fld>
            <a:endParaRPr lang="zh-TW" altLang="en-US"/>
          </a:p>
        </p:txBody>
      </p:sp>
    </p:spTree>
    <p:extLst>
      <p:ext uri="{BB962C8B-B14F-4D97-AF65-F5344CB8AC3E}">
        <p14:creationId xmlns:p14="http://schemas.microsoft.com/office/powerpoint/2010/main" val="30449921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F28C376-7B2C-413A-93D5-2B6C444D8C31}" type="datetime1">
              <a:rPr lang="zh-TW" altLang="en-US" smtClean="0"/>
              <a:t>2024/3/5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21AA07F6-0C47-471A-A2CE-71BBCAA768AF}" type="slidenum">
              <a:rPr lang="zh-TW" altLang="en-US" smtClean="0"/>
              <a:t>‹#›</a:t>
            </a:fld>
            <a:endParaRPr lang="zh-TW" altLang="en-US"/>
          </a:p>
        </p:txBody>
      </p:sp>
    </p:spTree>
    <p:extLst>
      <p:ext uri="{BB962C8B-B14F-4D97-AF65-F5344CB8AC3E}">
        <p14:creationId xmlns:p14="http://schemas.microsoft.com/office/powerpoint/2010/main" val="11365061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38A4D8C-4E54-C01A-A770-00EAD166FCC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995FBC9E-16EE-6C6F-A83C-A339B015AC3F}"/>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43210270-C5AF-C764-67D6-507DFED32AD5}"/>
              </a:ext>
            </a:extLst>
          </p:cNvPr>
          <p:cNvSpPr>
            <a:spLocks noGrp="1"/>
          </p:cNvSpPr>
          <p:nvPr>
            <p:ph type="dt" sz="half" idx="10"/>
          </p:nvPr>
        </p:nvSpPr>
        <p:spPr/>
        <p:txBody>
          <a:bodyPr/>
          <a:lstStyle/>
          <a:p>
            <a:fld id="{E44D0AEC-6EA8-4AB1-8FDD-27DB224525F6}"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C5727614-AC1B-8D48-04A8-22A03EA28B4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44646D2-2FAE-5AB3-5940-A4CA309B4084}"/>
              </a:ext>
            </a:extLst>
          </p:cNvPr>
          <p:cNvSpPr>
            <a:spLocks noGrp="1"/>
          </p:cNvSpPr>
          <p:nvPr>
            <p:ph type="sldNum" sz="quarter" idx="12"/>
          </p:nvPr>
        </p:nvSpPr>
        <p:spPr/>
        <p:txBody>
          <a:body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22582119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EECE187-A5A0-4D7F-A0EB-2AB4381302B8}" type="datetime1">
              <a:rPr lang="zh-TW" altLang="en-US" smtClean="0"/>
              <a:t>2024/3/5</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21AA07F6-0C47-471A-A2CE-71BBCAA768AF}" type="slidenum">
              <a:rPr lang="zh-TW" altLang="en-US" smtClean="0"/>
              <a:t>‹#›</a:t>
            </a:fld>
            <a:endParaRPr lang="zh-TW" altLang="en-US"/>
          </a:p>
        </p:txBody>
      </p:sp>
    </p:spTree>
    <p:extLst>
      <p:ext uri="{BB962C8B-B14F-4D97-AF65-F5344CB8AC3E}">
        <p14:creationId xmlns:p14="http://schemas.microsoft.com/office/powerpoint/2010/main" val="1663184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8685FEE-5488-4E18-87DA-CB6667595D62}" type="datetime1">
              <a:rPr lang="zh-TW" altLang="en-US" smtClean="0"/>
              <a:t>2024/3/5</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21AA07F6-0C47-471A-A2CE-71BBCAA768AF}" type="slidenum">
              <a:rPr lang="zh-TW" altLang="en-US" smtClean="0"/>
              <a:t>‹#›</a:t>
            </a:fld>
            <a:endParaRPr lang="zh-TW" altLang="en-US"/>
          </a:p>
        </p:txBody>
      </p:sp>
    </p:spTree>
    <p:extLst>
      <p:ext uri="{BB962C8B-B14F-4D97-AF65-F5344CB8AC3E}">
        <p14:creationId xmlns:p14="http://schemas.microsoft.com/office/powerpoint/2010/main" val="33309356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34B364E3-EA6F-4BF4-BA3F-AAF60BCA1D2F}" type="datetime1">
              <a:rPr lang="zh-TW" altLang="en-US" smtClean="0"/>
              <a:t>2024/3/5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21AA07F6-0C47-471A-A2CE-71BBCAA768AF}" type="slidenum">
              <a:rPr lang="zh-TW" altLang="en-US" smtClean="0"/>
              <a:t>‹#›</a:t>
            </a:fld>
            <a:endParaRPr lang="zh-TW" altLang="en-US"/>
          </a:p>
        </p:txBody>
      </p:sp>
    </p:spTree>
    <p:extLst>
      <p:ext uri="{BB962C8B-B14F-4D97-AF65-F5344CB8AC3E}">
        <p14:creationId xmlns:p14="http://schemas.microsoft.com/office/powerpoint/2010/main" val="2494689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50746576-7746-4E09-A94B-16E17F8FA529}" type="datetime1">
              <a:rPr lang="zh-TW" altLang="en-US" smtClean="0"/>
              <a:t>2024/3/5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1AA07F6-0C47-471A-A2CE-71BBCAA768AF}" type="slidenum">
              <a:rPr lang="zh-TW" altLang="en-US" smtClean="0"/>
              <a:t>‹#›</a:t>
            </a:fld>
            <a:endParaRPr lang="zh-TW" altLang="en-US"/>
          </a:p>
        </p:txBody>
      </p:sp>
    </p:spTree>
    <p:extLst>
      <p:ext uri="{BB962C8B-B14F-4D97-AF65-F5344CB8AC3E}">
        <p14:creationId xmlns:p14="http://schemas.microsoft.com/office/powerpoint/2010/main" val="28183428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4FD89C4-A0B4-40F4-887C-91EBF9331CC4}" type="datetime1">
              <a:rPr lang="zh-TW" altLang="en-US" smtClean="0"/>
              <a:t>2024/3/5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21AA07F6-0C47-471A-A2CE-71BBCAA768AF}" type="slidenum">
              <a:rPr lang="zh-TW" altLang="en-US" smtClean="0"/>
              <a:t>‹#›</a:t>
            </a:fld>
            <a:endParaRPr lang="zh-TW" altLang="en-US"/>
          </a:p>
        </p:txBody>
      </p:sp>
    </p:spTree>
    <p:extLst>
      <p:ext uri="{BB962C8B-B14F-4D97-AF65-F5344CB8AC3E}">
        <p14:creationId xmlns:p14="http://schemas.microsoft.com/office/powerpoint/2010/main" val="16900514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A45F72-355C-2024-C622-1935DA668287}"/>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14EFADAF-286C-72E1-7BCE-C79DE74ED5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1A54825E-0FBF-6AD5-57E8-AB7FEA37B30F}"/>
              </a:ext>
            </a:extLst>
          </p:cNvPr>
          <p:cNvSpPr>
            <a:spLocks noGrp="1"/>
          </p:cNvSpPr>
          <p:nvPr>
            <p:ph type="dt" sz="half" idx="10"/>
          </p:nvPr>
        </p:nvSpPr>
        <p:spPr/>
        <p:txBody>
          <a:bodyPr/>
          <a:lstStyle/>
          <a:p>
            <a:fld id="{F2C80CA5-71C5-4FA6-817E-5E3877536642}"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851EADC8-63A7-8B0B-291B-D70761C3F9B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C02CA71E-8411-A1E1-77D1-536FCD02BBBB}"/>
              </a:ext>
            </a:extLst>
          </p:cNvPr>
          <p:cNvSpPr>
            <a:spLocks noGrp="1"/>
          </p:cNvSpPr>
          <p:nvPr>
            <p:ph type="sldNum" sz="quarter" idx="12"/>
          </p:nvPr>
        </p:nvSpPr>
        <p:spPr/>
        <p:txBody>
          <a:body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21533868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900E93-0169-99CB-F063-9FCBB5A1567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8E73D9A8-6197-AB07-84FD-3CE24157A7E3}"/>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A15CF04-4DBF-00F0-7F93-324495F56045}"/>
              </a:ext>
            </a:extLst>
          </p:cNvPr>
          <p:cNvSpPr>
            <a:spLocks noGrp="1"/>
          </p:cNvSpPr>
          <p:nvPr>
            <p:ph type="dt" sz="half" idx="10"/>
          </p:nvPr>
        </p:nvSpPr>
        <p:spPr/>
        <p:txBody>
          <a:bodyPr/>
          <a:lstStyle/>
          <a:p>
            <a:fld id="{32922DB7-494F-4056-BE28-A8E20943EC86}"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4F333302-C087-777C-6FA9-1B4F6E0C0A8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F8535FF7-499A-901F-1EBB-86B06596A1C8}"/>
              </a:ext>
            </a:extLst>
          </p:cNvPr>
          <p:cNvSpPr>
            <a:spLocks noGrp="1"/>
          </p:cNvSpPr>
          <p:nvPr>
            <p:ph type="sldNum" sz="quarter" idx="12"/>
          </p:nvPr>
        </p:nvSpPr>
        <p:spPr/>
        <p:txBody>
          <a:body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76765474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B769CBD-86C6-9C4D-8349-23C31D72341E}"/>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378E762-863B-555D-FD2F-F63EBBFF8D3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B3DE5099-43AB-892A-90A5-4CC0C47CE4A7}"/>
              </a:ext>
            </a:extLst>
          </p:cNvPr>
          <p:cNvSpPr>
            <a:spLocks noGrp="1"/>
          </p:cNvSpPr>
          <p:nvPr>
            <p:ph type="dt" sz="half" idx="10"/>
          </p:nvPr>
        </p:nvSpPr>
        <p:spPr/>
        <p:txBody>
          <a:bodyPr/>
          <a:lstStyle/>
          <a:p>
            <a:fld id="{BDE78C03-3158-44F1-B4FB-C9E6C9094B7B}"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DCA8B65F-9CA3-0027-98DF-ECE39A2EC7F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2B7D34CA-9736-9DEB-4180-7BBEEA886334}"/>
              </a:ext>
            </a:extLst>
          </p:cNvPr>
          <p:cNvSpPr>
            <a:spLocks noGrp="1"/>
          </p:cNvSpPr>
          <p:nvPr>
            <p:ph type="sldNum" sz="quarter" idx="12"/>
          </p:nvPr>
        </p:nvSpPr>
        <p:spPr/>
        <p:txBody>
          <a:body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31632037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CD5C29-F32A-5642-0AD0-49AF19D8ABB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184D5843-73F9-A5AB-4ABD-4F53DE1BC72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71D38256-2EAD-034D-BB8E-10AE6B6C1289}"/>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24F664D2-0E05-A732-3346-9F2E9F8B42E0}"/>
              </a:ext>
            </a:extLst>
          </p:cNvPr>
          <p:cNvSpPr>
            <a:spLocks noGrp="1"/>
          </p:cNvSpPr>
          <p:nvPr>
            <p:ph type="dt" sz="half" idx="10"/>
          </p:nvPr>
        </p:nvSpPr>
        <p:spPr/>
        <p:txBody>
          <a:bodyPr/>
          <a:lstStyle/>
          <a:p>
            <a:fld id="{FC31BBA2-FB8E-4946-B87F-9DE4CE18599E}" type="datetime1">
              <a:rPr lang="zh-TW" altLang="en-US" smtClean="0"/>
              <a:t>2024/3/5</a:t>
            </a:fld>
            <a:endParaRPr lang="zh-TW" altLang="en-US"/>
          </a:p>
        </p:txBody>
      </p:sp>
      <p:sp>
        <p:nvSpPr>
          <p:cNvPr id="6" name="頁尾版面配置區 5">
            <a:extLst>
              <a:ext uri="{FF2B5EF4-FFF2-40B4-BE49-F238E27FC236}">
                <a16:creationId xmlns:a16="http://schemas.microsoft.com/office/drawing/2014/main" id="{3EDFA3CB-5948-6F0A-9C13-3CBCAFB719E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71297AA-066A-61B8-2CE0-7BF186683173}"/>
              </a:ext>
            </a:extLst>
          </p:cNvPr>
          <p:cNvSpPr>
            <a:spLocks noGrp="1"/>
          </p:cNvSpPr>
          <p:nvPr>
            <p:ph type="sldNum" sz="quarter" idx="12"/>
          </p:nvPr>
        </p:nvSpPr>
        <p:spPr/>
        <p:txBody>
          <a:body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5348032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85E0E3C-C26F-E875-AEE4-131F5A1FF95D}"/>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4A269312-76B1-A821-0D0D-49C98F82EB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B3156EA8-5C6F-524F-46EF-5ED931AD3918}"/>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9D968C1E-5384-AFAE-088C-9710807545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25F8A0DF-8D06-EB75-EF3B-9DBACDC81D43}"/>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03D2B3DA-165A-D65D-AAAB-2389015743B1}"/>
              </a:ext>
            </a:extLst>
          </p:cNvPr>
          <p:cNvSpPr>
            <a:spLocks noGrp="1"/>
          </p:cNvSpPr>
          <p:nvPr>
            <p:ph type="dt" sz="half" idx="10"/>
          </p:nvPr>
        </p:nvSpPr>
        <p:spPr/>
        <p:txBody>
          <a:bodyPr/>
          <a:lstStyle/>
          <a:p>
            <a:fld id="{17404797-3B02-430C-BAC1-F745C08CB9A6}" type="datetime1">
              <a:rPr lang="zh-TW" altLang="en-US" smtClean="0"/>
              <a:t>2024/3/5</a:t>
            </a:fld>
            <a:endParaRPr lang="zh-TW" altLang="en-US"/>
          </a:p>
        </p:txBody>
      </p:sp>
      <p:sp>
        <p:nvSpPr>
          <p:cNvPr id="8" name="頁尾版面配置區 7">
            <a:extLst>
              <a:ext uri="{FF2B5EF4-FFF2-40B4-BE49-F238E27FC236}">
                <a16:creationId xmlns:a16="http://schemas.microsoft.com/office/drawing/2014/main" id="{917E8BAD-2603-5B77-A741-D2EFE35D0897}"/>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0E68A585-F99F-9D2F-182A-92742B574BE4}"/>
              </a:ext>
            </a:extLst>
          </p:cNvPr>
          <p:cNvSpPr>
            <a:spLocks noGrp="1"/>
          </p:cNvSpPr>
          <p:nvPr>
            <p:ph type="sldNum" sz="quarter" idx="12"/>
          </p:nvPr>
        </p:nvSpPr>
        <p:spPr/>
        <p:txBody>
          <a:body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3166362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A926D7-536B-8533-C595-4F1D9AD82C0A}"/>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F67B023F-B1B7-59B7-DDFA-039C54AC6D6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54F935E-641F-C662-A63E-D0E5360EF0AE}"/>
              </a:ext>
            </a:extLst>
          </p:cNvPr>
          <p:cNvSpPr>
            <a:spLocks noGrp="1"/>
          </p:cNvSpPr>
          <p:nvPr>
            <p:ph type="dt" sz="half" idx="10"/>
          </p:nvPr>
        </p:nvSpPr>
        <p:spPr/>
        <p:txBody>
          <a:bodyPr/>
          <a:lstStyle/>
          <a:p>
            <a:fld id="{33E4CB43-36E7-4EFB-BB22-E0C2D330E6C7}"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C12A3EE4-A059-C37C-28B7-4344E77291EA}"/>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DDB2B8B-FB76-9614-CA45-DD22ABE5351B}"/>
              </a:ext>
            </a:extLst>
          </p:cNvPr>
          <p:cNvSpPr>
            <a:spLocks noGrp="1"/>
          </p:cNvSpPr>
          <p:nvPr>
            <p:ph type="sldNum" sz="quarter" idx="12"/>
          </p:nvPr>
        </p:nvSpPr>
        <p:spPr/>
        <p:txBody>
          <a:body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301349402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1EA3762-A629-745E-054A-A3BFE5EC7F62}"/>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A6F65E44-1115-BA21-5632-14B040C8256E}"/>
              </a:ext>
            </a:extLst>
          </p:cNvPr>
          <p:cNvSpPr>
            <a:spLocks noGrp="1"/>
          </p:cNvSpPr>
          <p:nvPr>
            <p:ph type="dt" sz="half" idx="10"/>
          </p:nvPr>
        </p:nvSpPr>
        <p:spPr/>
        <p:txBody>
          <a:bodyPr/>
          <a:lstStyle/>
          <a:p>
            <a:fld id="{1165DC8C-85FB-4F52-AD5D-6750130EEC42}" type="datetime1">
              <a:rPr lang="zh-TW" altLang="en-US" smtClean="0"/>
              <a:t>2024/3/5</a:t>
            </a:fld>
            <a:endParaRPr lang="zh-TW" altLang="en-US"/>
          </a:p>
        </p:txBody>
      </p:sp>
      <p:sp>
        <p:nvSpPr>
          <p:cNvPr id="4" name="頁尾版面配置區 3">
            <a:extLst>
              <a:ext uri="{FF2B5EF4-FFF2-40B4-BE49-F238E27FC236}">
                <a16:creationId xmlns:a16="http://schemas.microsoft.com/office/drawing/2014/main" id="{11F08BDE-A6E1-B67E-B15D-F8E27F00C994}"/>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B6B877D9-03B9-E29D-2D9E-41BF621B9C47}"/>
              </a:ext>
            </a:extLst>
          </p:cNvPr>
          <p:cNvSpPr>
            <a:spLocks noGrp="1"/>
          </p:cNvSpPr>
          <p:nvPr>
            <p:ph type="sldNum" sz="quarter" idx="12"/>
          </p:nvPr>
        </p:nvSpPr>
        <p:spPr/>
        <p:txBody>
          <a:body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21801191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91D5AC75-13BE-D769-7BBD-8F4456E386CD}"/>
              </a:ext>
            </a:extLst>
          </p:cNvPr>
          <p:cNvSpPr>
            <a:spLocks noGrp="1"/>
          </p:cNvSpPr>
          <p:nvPr>
            <p:ph type="dt" sz="half" idx="10"/>
          </p:nvPr>
        </p:nvSpPr>
        <p:spPr/>
        <p:txBody>
          <a:bodyPr/>
          <a:lstStyle/>
          <a:p>
            <a:fld id="{BF3AED6E-0D0F-4D16-8DA8-949106BD4065}" type="datetime1">
              <a:rPr lang="zh-TW" altLang="en-US" smtClean="0"/>
              <a:t>2024/3/5</a:t>
            </a:fld>
            <a:endParaRPr lang="zh-TW" altLang="en-US"/>
          </a:p>
        </p:txBody>
      </p:sp>
      <p:sp>
        <p:nvSpPr>
          <p:cNvPr id="3" name="頁尾版面配置區 2">
            <a:extLst>
              <a:ext uri="{FF2B5EF4-FFF2-40B4-BE49-F238E27FC236}">
                <a16:creationId xmlns:a16="http://schemas.microsoft.com/office/drawing/2014/main" id="{5FBE174B-35AF-EA72-5F61-5DB89E80891E}"/>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48CE5E40-F080-4C35-1B42-62389430F42E}"/>
              </a:ext>
            </a:extLst>
          </p:cNvPr>
          <p:cNvSpPr>
            <a:spLocks noGrp="1"/>
          </p:cNvSpPr>
          <p:nvPr>
            <p:ph type="sldNum" sz="quarter" idx="12"/>
          </p:nvPr>
        </p:nvSpPr>
        <p:spPr/>
        <p:txBody>
          <a:body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99931814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6833ADF-28C6-6C45-A988-74B72BF733F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687E27C3-BBBA-889F-EA51-14D816CEB3E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B0321303-92D2-D758-F41B-0AE873DDAB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AA568AA7-6B9C-7E77-999B-EAFB09E4090B}"/>
              </a:ext>
            </a:extLst>
          </p:cNvPr>
          <p:cNvSpPr>
            <a:spLocks noGrp="1"/>
          </p:cNvSpPr>
          <p:nvPr>
            <p:ph type="dt" sz="half" idx="10"/>
          </p:nvPr>
        </p:nvSpPr>
        <p:spPr/>
        <p:txBody>
          <a:bodyPr/>
          <a:lstStyle/>
          <a:p>
            <a:fld id="{51D3A58D-FB72-4EC3-835B-A750F67DEFAC}" type="datetime1">
              <a:rPr lang="zh-TW" altLang="en-US" smtClean="0"/>
              <a:t>2024/3/5</a:t>
            </a:fld>
            <a:endParaRPr lang="zh-TW" altLang="en-US"/>
          </a:p>
        </p:txBody>
      </p:sp>
      <p:sp>
        <p:nvSpPr>
          <p:cNvPr id="6" name="頁尾版面配置區 5">
            <a:extLst>
              <a:ext uri="{FF2B5EF4-FFF2-40B4-BE49-F238E27FC236}">
                <a16:creationId xmlns:a16="http://schemas.microsoft.com/office/drawing/2014/main" id="{61D7AAC0-2D7E-519D-D2E2-0DBC8AA0F944}"/>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4504477-DF22-A279-2A2E-C797FA9B3C79}"/>
              </a:ext>
            </a:extLst>
          </p:cNvPr>
          <p:cNvSpPr>
            <a:spLocks noGrp="1"/>
          </p:cNvSpPr>
          <p:nvPr>
            <p:ph type="sldNum" sz="quarter" idx="12"/>
          </p:nvPr>
        </p:nvSpPr>
        <p:spPr/>
        <p:txBody>
          <a:body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31802736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5D1DF9-AB67-F25D-F7BE-1FABCCF31AF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4912A2A7-36DD-E4A0-1638-FFB8153192A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641E63F-2F37-9073-DEBC-0D381DB15F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B9806A5-B17F-1788-EC01-97EF4DEC13F7}"/>
              </a:ext>
            </a:extLst>
          </p:cNvPr>
          <p:cNvSpPr>
            <a:spLocks noGrp="1"/>
          </p:cNvSpPr>
          <p:nvPr>
            <p:ph type="dt" sz="half" idx="10"/>
          </p:nvPr>
        </p:nvSpPr>
        <p:spPr/>
        <p:txBody>
          <a:bodyPr/>
          <a:lstStyle/>
          <a:p>
            <a:fld id="{26A8ADB4-5365-4406-A397-A2B1CABE453E}" type="datetime1">
              <a:rPr lang="zh-TW" altLang="en-US" smtClean="0"/>
              <a:t>2024/3/5</a:t>
            </a:fld>
            <a:endParaRPr lang="zh-TW" altLang="en-US"/>
          </a:p>
        </p:txBody>
      </p:sp>
      <p:sp>
        <p:nvSpPr>
          <p:cNvPr id="6" name="頁尾版面配置區 5">
            <a:extLst>
              <a:ext uri="{FF2B5EF4-FFF2-40B4-BE49-F238E27FC236}">
                <a16:creationId xmlns:a16="http://schemas.microsoft.com/office/drawing/2014/main" id="{A021701C-0104-6B2F-9097-B707DA2F18B6}"/>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E328166F-441A-8765-C95C-0A5FEA9A735D}"/>
              </a:ext>
            </a:extLst>
          </p:cNvPr>
          <p:cNvSpPr>
            <a:spLocks noGrp="1"/>
          </p:cNvSpPr>
          <p:nvPr>
            <p:ph type="sldNum" sz="quarter" idx="12"/>
          </p:nvPr>
        </p:nvSpPr>
        <p:spPr/>
        <p:txBody>
          <a:body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30336619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FFBF53A-A85A-827D-B39F-B9EB14E7620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FD01A6D6-03B6-7E71-FDA9-2A7BFF844AEA}"/>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766AC99A-18C6-DEA5-7F5D-B3B01D80E1FB}"/>
              </a:ext>
            </a:extLst>
          </p:cNvPr>
          <p:cNvSpPr>
            <a:spLocks noGrp="1"/>
          </p:cNvSpPr>
          <p:nvPr>
            <p:ph type="dt" sz="half" idx="10"/>
          </p:nvPr>
        </p:nvSpPr>
        <p:spPr/>
        <p:txBody>
          <a:bodyPr/>
          <a:lstStyle/>
          <a:p>
            <a:fld id="{0EC62984-6D40-46DA-9F1A-4DEE0FCB6ED6}"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22A79770-E2C4-F6B7-57CE-02205B4937A6}"/>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6A9E327-7245-85AB-EB5D-F654556752E1}"/>
              </a:ext>
            </a:extLst>
          </p:cNvPr>
          <p:cNvSpPr>
            <a:spLocks noGrp="1"/>
          </p:cNvSpPr>
          <p:nvPr>
            <p:ph type="sldNum" sz="quarter" idx="12"/>
          </p:nvPr>
        </p:nvSpPr>
        <p:spPr/>
        <p:txBody>
          <a:body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10750673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0DC31838-9CF8-19EE-9FB4-1E575159CC91}"/>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69C94837-14C8-93D1-C9EB-8D454F128A30}"/>
              </a:ext>
            </a:extLst>
          </p:cNvPr>
          <p:cNvSpPr>
            <a:spLocks noGrp="1"/>
          </p:cNvSpPr>
          <p:nvPr>
            <p:ph type="body" orient="vert" idx="1"/>
          </p:nvPr>
        </p:nvSpPr>
        <p:spPr>
          <a:xfrm>
            <a:off x="838200" y="365125"/>
            <a:ext cx="7734300"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D90E3C7-6D76-762F-9C25-A159361A203E}"/>
              </a:ext>
            </a:extLst>
          </p:cNvPr>
          <p:cNvSpPr>
            <a:spLocks noGrp="1"/>
          </p:cNvSpPr>
          <p:nvPr>
            <p:ph type="dt" sz="half" idx="10"/>
          </p:nvPr>
        </p:nvSpPr>
        <p:spPr/>
        <p:txBody>
          <a:bodyPr/>
          <a:lstStyle/>
          <a:p>
            <a:fld id="{78DBA0B8-9A97-48A1-B73C-A367B114AB45}"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AABA54DF-C91D-6C64-5FE9-4B004C3895B4}"/>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8E713496-F2E4-B17D-D2FB-2AA6E437B610}"/>
              </a:ext>
            </a:extLst>
          </p:cNvPr>
          <p:cNvSpPr>
            <a:spLocks noGrp="1"/>
          </p:cNvSpPr>
          <p:nvPr>
            <p:ph type="sldNum" sz="quarter" idx="12"/>
          </p:nvPr>
        </p:nvSpPr>
        <p:spPr/>
        <p:txBody>
          <a:body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24590973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6A381A-F4C7-2D12-2454-6D7BD09F72BA}"/>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D29CB03F-6A66-9E6A-97FF-B214477D1058}"/>
              </a:ext>
            </a:extLst>
          </p:cNvPr>
          <p:cNvSpPr>
            <a:spLocks noGrp="1"/>
          </p:cNvSpPr>
          <p:nvPr>
            <p:ph sz="half" idx="1"/>
          </p:nvPr>
        </p:nvSpPr>
        <p:spPr>
          <a:xfrm>
            <a:off x="838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C09273CE-A197-4EF1-CCB5-E2345509B17C}"/>
              </a:ext>
            </a:extLst>
          </p:cNvPr>
          <p:cNvSpPr>
            <a:spLocks noGrp="1"/>
          </p:cNvSpPr>
          <p:nvPr>
            <p:ph sz="half" idx="2"/>
          </p:nvPr>
        </p:nvSpPr>
        <p:spPr>
          <a:xfrm>
            <a:off x="6172200" y="1825625"/>
            <a:ext cx="51816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C119466-5CBD-0C68-9BE7-505E271EA913}"/>
              </a:ext>
            </a:extLst>
          </p:cNvPr>
          <p:cNvSpPr>
            <a:spLocks noGrp="1"/>
          </p:cNvSpPr>
          <p:nvPr>
            <p:ph type="dt" sz="half" idx="10"/>
          </p:nvPr>
        </p:nvSpPr>
        <p:spPr/>
        <p:txBody>
          <a:bodyPr/>
          <a:lstStyle/>
          <a:p>
            <a:fld id="{DFF2B6F0-1908-4388-9551-3EF539524D8F}" type="datetime1">
              <a:rPr lang="zh-TW" altLang="en-US" smtClean="0"/>
              <a:t>2024/3/5</a:t>
            </a:fld>
            <a:endParaRPr lang="zh-TW" altLang="en-US"/>
          </a:p>
        </p:txBody>
      </p:sp>
      <p:sp>
        <p:nvSpPr>
          <p:cNvPr id="6" name="頁尾版面配置區 5">
            <a:extLst>
              <a:ext uri="{FF2B5EF4-FFF2-40B4-BE49-F238E27FC236}">
                <a16:creationId xmlns:a16="http://schemas.microsoft.com/office/drawing/2014/main" id="{03843004-BDB2-A12A-F0E3-7E9B5E6707D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0CC3F010-6D32-8801-310A-A43C2A66AFF6}"/>
              </a:ext>
            </a:extLst>
          </p:cNvPr>
          <p:cNvSpPr>
            <a:spLocks noGrp="1"/>
          </p:cNvSpPr>
          <p:nvPr>
            <p:ph type="sldNum" sz="quarter" idx="12"/>
          </p:nvPr>
        </p:nvSpPr>
        <p:spPr/>
        <p:txBody>
          <a:body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27157846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665412-6743-6F9A-F90C-3782745B0BBF}"/>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912F7AC-D84C-E872-75C7-36B472E054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2F38A54B-4FE0-9C32-F7FE-8574C0D8D33E}"/>
              </a:ext>
            </a:extLst>
          </p:cNvPr>
          <p:cNvSpPr>
            <a:spLocks noGrp="1"/>
          </p:cNvSpPr>
          <p:nvPr>
            <p:ph sz="half" idx="2"/>
          </p:nvPr>
        </p:nvSpPr>
        <p:spPr>
          <a:xfrm>
            <a:off x="839788" y="2505075"/>
            <a:ext cx="5157787"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8DCFF14F-D4F8-254F-911D-373A04EDE94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E899A8F-C1C1-4B2D-08C8-49F088E3D0B8}"/>
              </a:ext>
            </a:extLst>
          </p:cNvPr>
          <p:cNvSpPr>
            <a:spLocks noGrp="1"/>
          </p:cNvSpPr>
          <p:nvPr>
            <p:ph sz="quarter" idx="4"/>
          </p:nvPr>
        </p:nvSpPr>
        <p:spPr>
          <a:xfrm>
            <a:off x="6172200" y="2505075"/>
            <a:ext cx="5183188"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351054C7-E3A1-B2F8-802C-984EAE6F2982}"/>
              </a:ext>
            </a:extLst>
          </p:cNvPr>
          <p:cNvSpPr>
            <a:spLocks noGrp="1"/>
          </p:cNvSpPr>
          <p:nvPr>
            <p:ph type="dt" sz="half" idx="10"/>
          </p:nvPr>
        </p:nvSpPr>
        <p:spPr/>
        <p:txBody>
          <a:bodyPr/>
          <a:lstStyle/>
          <a:p>
            <a:fld id="{EE7DF446-E281-42C8-B9D1-22D5A9A99443}" type="datetime1">
              <a:rPr lang="zh-TW" altLang="en-US" smtClean="0"/>
              <a:t>2024/3/5</a:t>
            </a:fld>
            <a:endParaRPr lang="zh-TW" altLang="en-US"/>
          </a:p>
        </p:txBody>
      </p:sp>
      <p:sp>
        <p:nvSpPr>
          <p:cNvPr id="8" name="頁尾版面配置區 7">
            <a:extLst>
              <a:ext uri="{FF2B5EF4-FFF2-40B4-BE49-F238E27FC236}">
                <a16:creationId xmlns:a16="http://schemas.microsoft.com/office/drawing/2014/main" id="{5C187933-0BF4-670A-2FFF-93E47C929825}"/>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84B2068B-DE17-28B0-0B52-8F4745A208FB}"/>
              </a:ext>
            </a:extLst>
          </p:cNvPr>
          <p:cNvSpPr>
            <a:spLocks noGrp="1"/>
          </p:cNvSpPr>
          <p:nvPr>
            <p:ph type="sldNum" sz="quarter" idx="12"/>
          </p:nvPr>
        </p:nvSpPr>
        <p:spPr/>
        <p:txBody>
          <a:body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1622744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C33FBEF-40D2-FDCE-FE31-9509F7724620}"/>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3EF6463B-0B4C-7D43-9007-B4110992608F}"/>
              </a:ext>
            </a:extLst>
          </p:cNvPr>
          <p:cNvSpPr>
            <a:spLocks noGrp="1"/>
          </p:cNvSpPr>
          <p:nvPr>
            <p:ph type="dt" sz="half" idx="10"/>
          </p:nvPr>
        </p:nvSpPr>
        <p:spPr/>
        <p:txBody>
          <a:bodyPr/>
          <a:lstStyle/>
          <a:p>
            <a:fld id="{AA25BF27-AAD1-4B88-8249-F3F15DDA0D13}" type="datetime1">
              <a:rPr lang="zh-TW" altLang="en-US" smtClean="0"/>
              <a:t>2024/3/5</a:t>
            </a:fld>
            <a:endParaRPr lang="zh-TW" altLang="en-US"/>
          </a:p>
        </p:txBody>
      </p:sp>
      <p:sp>
        <p:nvSpPr>
          <p:cNvPr id="4" name="頁尾版面配置區 3">
            <a:extLst>
              <a:ext uri="{FF2B5EF4-FFF2-40B4-BE49-F238E27FC236}">
                <a16:creationId xmlns:a16="http://schemas.microsoft.com/office/drawing/2014/main" id="{4DB50862-47AB-D573-3D3F-E71128B81CD1}"/>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00413577-CA9C-2B49-804A-32FCC17AFEBA}"/>
              </a:ext>
            </a:extLst>
          </p:cNvPr>
          <p:cNvSpPr>
            <a:spLocks noGrp="1"/>
          </p:cNvSpPr>
          <p:nvPr>
            <p:ph type="sldNum" sz="quarter" idx="12"/>
          </p:nvPr>
        </p:nvSpPr>
        <p:spPr/>
        <p:txBody>
          <a:body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2884760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D68C4FA0-95DC-43E6-70DC-0367F17E0907}"/>
              </a:ext>
            </a:extLst>
          </p:cNvPr>
          <p:cNvSpPr>
            <a:spLocks noGrp="1"/>
          </p:cNvSpPr>
          <p:nvPr>
            <p:ph type="dt" sz="half" idx="10"/>
          </p:nvPr>
        </p:nvSpPr>
        <p:spPr/>
        <p:txBody>
          <a:bodyPr/>
          <a:lstStyle/>
          <a:p>
            <a:fld id="{459A4B72-9798-475B-B5C2-63716746AD3F}" type="datetime1">
              <a:rPr lang="zh-TW" altLang="en-US" smtClean="0"/>
              <a:t>2024/3/5</a:t>
            </a:fld>
            <a:endParaRPr lang="zh-TW" altLang="en-US"/>
          </a:p>
        </p:txBody>
      </p:sp>
      <p:sp>
        <p:nvSpPr>
          <p:cNvPr id="3" name="頁尾版面配置區 2">
            <a:extLst>
              <a:ext uri="{FF2B5EF4-FFF2-40B4-BE49-F238E27FC236}">
                <a16:creationId xmlns:a16="http://schemas.microsoft.com/office/drawing/2014/main" id="{354E687D-1A92-3489-C6BA-751A39B7DA23}"/>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608D0715-F929-0379-4EFE-2DEBD55EBE30}"/>
              </a:ext>
            </a:extLst>
          </p:cNvPr>
          <p:cNvSpPr>
            <a:spLocks noGrp="1"/>
          </p:cNvSpPr>
          <p:nvPr>
            <p:ph type="sldNum" sz="quarter" idx="12"/>
          </p:nvPr>
        </p:nvSpPr>
        <p:spPr/>
        <p:txBody>
          <a:body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5514272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494702B-2FD1-5EAE-C8AC-9B3264C62D67}"/>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AD8DEFF6-EFB7-0EB7-05E0-ABD5A3F3D3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1512679-AA3F-9052-DEB6-EC9CF48371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7C746953-CDE7-6679-B85B-6C91183231BD}"/>
              </a:ext>
            </a:extLst>
          </p:cNvPr>
          <p:cNvSpPr>
            <a:spLocks noGrp="1"/>
          </p:cNvSpPr>
          <p:nvPr>
            <p:ph type="dt" sz="half" idx="10"/>
          </p:nvPr>
        </p:nvSpPr>
        <p:spPr/>
        <p:txBody>
          <a:bodyPr/>
          <a:lstStyle/>
          <a:p>
            <a:fld id="{E50366E1-E9A7-4CB1-B4CB-7CB0E55B84E7}" type="datetime1">
              <a:rPr lang="zh-TW" altLang="en-US" smtClean="0"/>
              <a:t>2024/3/5</a:t>
            </a:fld>
            <a:endParaRPr lang="zh-TW" altLang="en-US"/>
          </a:p>
        </p:txBody>
      </p:sp>
      <p:sp>
        <p:nvSpPr>
          <p:cNvPr id="6" name="頁尾版面配置區 5">
            <a:extLst>
              <a:ext uri="{FF2B5EF4-FFF2-40B4-BE49-F238E27FC236}">
                <a16:creationId xmlns:a16="http://schemas.microsoft.com/office/drawing/2014/main" id="{334DDD56-99E5-4A0B-8579-C5AC9ED1AD1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D65FAA4-72C6-4FCD-B1DE-4F55D7F27588}"/>
              </a:ext>
            </a:extLst>
          </p:cNvPr>
          <p:cNvSpPr>
            <a:spLocks noGrp="1"/>
          </p:cNvSpPr>
          <p:nvPr>
            <p:ph type="sldNum" sz="quarter" idx="12"/>
          </p:nvPr>
        </p:nvSpPr>
        <p:spPr/>
        <p:txBody>
          <a:body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1710894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04A6CB4-513E-3511-E71C-415FA6433A84}"/>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8C062AB7-2FCD-3554-A165-4E2F020A5F7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62443A4E-E0BB-73F4-D52D-B4AE4A2E99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EFD38627-6353-43EA-22B4-85F92D286DA5}"/>
              </a:ext>
            </a:extLst>
          </p:cNvPr>
          <p:cNvSpPr>
            <a:spLocks noGrp="1"/>
          </p:cNvSpPr>
          <p:nvPr>
            <p:ph type="dt" sz="half" idx="10"/>
          </p:nvPr>
        </p:nvSpPr>
        <p:spPr/>
        <p:txBody>
          <a:bodyPr/>
          <a:lstStyle/>
          <a:p>
            <a:fld id="{A0B4408C-1DCE-4355-B2CC-530CF2790954}" type="datetime1">
              <a:rPr lang="zh-TW" altLang="en-US" smtClean="0"/>
              <a:t>2024/3/5</a:t>
            </a:fld>
            <a:endParaRPr lang="zh-TW" altLang="en-US"/>
          </a:p>
        </p:txBody>
      </p:sp>
      <p:sp>
        <p:nvSpPr>
          <p:cNvPr id="6" name="頁尾版面配置區 5">
            <a:extLst>
              <a:ext uri="{FF2B5EF4-FFF2-40B4-BE49-F238E27FC236}">
                <a16:creationId xmlns:a16="http://schemas.microsoft.com/office/drawing/2014/main" id="{33F45462-8982-783A-3D5D-D388DA4F175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CB161436-7FD6-DE70-E22B-35369D3015F9}"/>
              </a:ext>
            </a:extLst>
          </p:cNvPr>
          <p:cNvSpPr>
            <a:spLocks noGrp="1"/>
          </p:cNvSpPr>
          <p:nvPr>
            <p:ph type="sldNum" sz="quarter" idx="12"/>
          </p:nvPr>
        </p:nvSpPr>
        <p:spPr/>
        <p:txBody>
          <a:body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22323561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3A0A160A-0016-ED78-9095-34FCA0C6BA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18C21B57-3EA1-DB28-9740-8163FE00E68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2682776E-6C54-D0B8-70F1-8CEC6FADC4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7EA056-255B-4219-BF1E-86640126AD48}"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618E2441-A9BE-2AF3-68BE-3BFB3ED421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9E2DCEB7-76B1-FD10-B5AC-94A847BBF9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BF27A7C-1ECC-40DC-A998-3C54F3AEF378}" type="slidenum">
              <a:rPr lang="zh-TW" altLang="en-US" smtClean="0"/>
              <a:t>‹#›</a:t>
            </a:fld>
            <a:endParaRPr lang="zh-TW" altLang="en-US"/>
          </a:p>
        </p:txBody>
      </p:sp>
    </p:spTree>
    <p:extLst>
      <p:ext uri="{BB962C8B-B14F-4D97-AF65-F5344CB8AC3E}">
        <p14:creationId xmlns:p14="http://schemas.microsoft.com/office/powerpoint/2010/main" val="1092184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CA81238-29BA-4FA1-A45A-1CE96800E237}" type="datetime1">
              <a:rPr lang="zh-TW" altLang="en-US" smtClean="0"/>
              <a:t>2024/3/5</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21AA07F6-0C47-471A-A2CE-71BBCAA768AF}"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63057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0C410B83-3028-48CB-77C1-6A6F5DA9B8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3348CAD1-B448-D41C-1C93-1B7DFB6F2E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C714534-0072-B8A3-06C5-014C8B544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2CF689-A581-4B8C-A1E4-8D3723F09C12}" type="datetime1">
              <a:rPr lang="zh-TW" altLang="en-US" smtClean="0"/>
              <a:t>2024/3/5</a:t>
            </a:fld>
            <a:endParaRPr lang="zh-TW" altLang="en-US"/>
          </a:p>
        </p:txBody>
      </p:sp>
      <p:sp>
        <p:nvSpPr>
          <p:cNvPr id="5" name="頁尾版面配置區 4">
            <a:extLst>
              <a:ext uri="{FF2B5EF4-FFF2-40B4-BE49-F238E27FC236}">
                <a16:creationId xmlns:a16="http://schemas.microsoft.com/office/drawing/2014/main" id="{3AA9B71F-61B1-A6A6-D993-5FB283BEA6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A35FF33E-7B75-5153-F1F7-03F48B1C16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5BFAAA-2C64-48AA-811A-13D0ED42DAF8}" type="slidenum">
              <a:rPr lang="zh-TW" altLang="en-US" smtClean="0"/>
              <a:t>‹#›</a:t>
            </a:fld>
            <a:endParaRPr lang="zh-TW" altLang="en-US"/>
          </a:p>
        </p:txBody>
      </p:sp>
    </p:spTree>
    <p:extLst>
      <p:ext uri="{BB962C8B-B14F-4D97-AF65-F5344CB8AC3E}">
        <p14:creationId xmlns:p14="http://schemas.microsoft.com/office/powerpoint/2010/main" val="220004161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60.png"/><Relationship Id="rId4" Type="http://schemas.openxmlformats.org/officeDocument/2006/relationships/image" Target="../media/image100.pn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sv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hyperlink" Target="https://en.wikipedia.org/wiki/Sperm"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hyperlink" Target="https://en.wikipedia.org/wiki/Egg_cells"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15.xml"/><Relationship Id="rId5" Type="http://schemas.openxmlformats.org/officeDocument/2006/relationships/image" Target="../media/image51.png"/><Relationship Id="rId4" Type="http://schemas.openxmlformats.org/officeDocument/2006/relationships/image" Target="../media/image130.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1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4.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chart" Target="../charts/chart3.xml"/><Relationship Id="rId5" Type="http://schemas.openxmlformats.org/officeDocument/2006/relationships/image" Target="../media/image74.png"/><Relationship Id="rId4" Type="http://schemas.openxmlformats.org/officeDocument/2006/relationships/chart" Target="../charts/chart2.xml"/></Relationships>
</file>

<file path=ppt/slides/_rels/slide3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chart" Target="../charts/char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3" Type="http://schemas.openxmlformats.org/officeDocument/2006/relationships/hyperlink" Target="http://ftp.1000genomes.ebi.ac.uk/vol1/ftp/release/20130502/integrated_call_samples_v3.20130502.ALL.panel" TargetMode="External"/><Relationship Id="rId2" Type="http://schemas.openxmlformats.org/officeDocument/2006/relationships/hyperlink" Target="http://ftp.1000genomes.ebi.ac.uk/vol1/ftp/release/20130502/" TargetMode="External"/><Relationship Id="rId1" Type="http://schemas.openxmlformats.org/officeDocument/2006/relationships/slideLayout" Target="../slideLayouts/slideLayout26.xml"/><Relationship Id="rId4" Type="http://schemas.openxmlformats.org/officeDocument/2006/relationships/image" Target="../media/image6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6.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2.png"/><Relationship Id="rId1" Type="http://schemas.openxmlformats.org/officeDocument/2006/relationships/slideLayout" Target="../slideLayouts/slideLayout26.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EBB4860-83BF-9459-F5F9-CFE60BE459C7}"/>
              </a:ext>
            </a:extLst>
          </p:cNvPr>
          <p:cNvSpPr>
            <a:spLocks noGrp="1"/>
          </p:cNvSpPr>
          <p:nvPr>
            <p:ph type="ctrTitle"/>
          </p:nvPr>
        </p:nvSpPr>
        <p:spPr/>
        <p:txBody>
          <a:bodyPr>
            <a:normAutofit/>
          </a:bodyPr>
          <a:lstStyle/>
          <a:p>
            <a:r>
              <a:rPr lang="zh-TW" altLang="en-US" sz="4800" dirty="0"/>
              <a:t>資料科學與基因體研究</a:t>
            </a:r>
          </a:p>
        </p:txBody>
      </p:sp>
      <p:sp>
        <p:nvSpPr>
          <p:cNvPr id="3" name="副標題 2">
            <a:extLst>
              <a:ext uri="{FF2B5EF4-FFF2-40B4-BE49-F238E27FC236}">
                <a16:creationId xmlns:a16="http://schemas.microsoft.com/office/drawing/2014/main" id="{762B7CB6-4FCF-8DE4-5224-CBAE7EF0A14D}"/>
              </a:ext>
            </a:extLst>
          </p:cNvPr>
          <p:cNvSpPr>
            <a:spLocks noGrp="1"/>
          </p:cNvSpPr>
          <p:nvPr>
            <p:ph type="subTitle" idx="1"/>
          </p:nvPr>
        </p:nvSpPr>
        <p:spPr/>
        <p:txBody>
          <a:bodyPr/>
          <a:lstStyle/>
          <a:p>
            <a:r>
              <a:rPr lang="zh-TW" altLang="en-US" dirty="0"/>
              <a:t>應數系 簡立欣</a:t>
            </a:r>
            <a:endParaRPr lang="en-US" altLang="zh-TW" dirty="0"/>
          </a:p>
          <a:p>
            <a:r>
              <a:rPr lang="zh-TW" altLang="en-US" dirty="0"/>
              <a:t>科學統計 </a:t>
            </a:r>
            <a:r>
              <a:rPr lang="en-US" altLang="zh-TW" dirty="0"/>
              <a:t>2024-03-05</a:t>
            </a:r>
            <a:endParaRPr lang="zh-TW" altLang="en-US" dirty="0"/>
          </a:p>
        </p:txBody>
      </p:sp>
      <p:sp>
        <p:nvSpPr>
          <p:cNvPr id="4" name="投影片編號版面配置區 3">
            <a:extLst>
              <a:ext uri="{FF2B5EF4-FFF2-40B4-BE49-F238E27FC236}">
                <a16:creationId xmlns:a16="http://schemas.microsoft.com/office/drawing/2014/main" id="{A4E54F10-100B-2CE9-34D8-9C164E8DC7B9}"/>
              </a:ext>
            </a:extLst>
          </p:cNvPr>
          <p:cNvSpPr>
            <a:spLocks noGrp="1"/>
          </p:cNvSpPr>
          <p:nvPr>
            <p:ph type="sldNum" sz="quarter" idx="12"/>
          </p:nvPr>
        </p:nvSpPr>
        <p:spPr/>
        <p:txBody>
          <a:bodyPr/>
          <a:lstStyle/>
          <a:p>
            <a:fld id="{D4A20969-91CF-4C33-8F48-9E6DD380AAC7}" type="slidenum">
              <a:rPr lang="zh-TW" altLang="en-US" smtClean="0"/>
              <a:t>1</a:t>
            </a:fld>
            <a:endParaRPr lang="zh-TW" altLang="en-US"/>
          </a:p>
        </p:txBody>
      </p:sp>
    </p:spTree>
    <p:extLst>
      <p:ext uri="{BB962C8B-B14F-4D97-AF65-F5344CB8AC3E}">
        <p14:creationId xmlns:p14="http://schemas.microsoft.com/office/powerpoint/2010/main" val="15802608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19237" y="2668787"/>
            <a:ext cx="184731" cy="830997"/>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D0E17DF-62BC-45F9-8D43-811CBF2A984D}"/>
              </a:ext>
            </a:extLst>
          </p:cNvPr>
          <p:cNvSpPr txBox="1"/>
          <p:nvPr/>
        </p:nvSpPr>
        <p:spPr>
          <a:xfrm>
            <a:off x="13647" y="1071748"/>
            <a:ext cx="7922525" cy="3293209"/>
          </a:xfrm>
          <a:prstGeom prst="rect">
            <a:avLst/>
          </a:prstGeom>
          <a:noFill/>
        </p:spPr>
        <p:txBody>
          <a:bodyPr wrap="square" rtlCol="0">
            <a:spAutoFit/>
          </a:bodyPr>
          <a:lstStyle/>
          <a:p>
            <a:pPr marL="457200" marR="0" lvl="0" indent="-341313" algn="l" defTabSz="1219170" rtl="0" eaLnBrk="1" fontAlgn="auto" latinLnBrk="0" hangingPunct="1">
              <a:lnSpc>
                <a:spcPct val="100000"/>
              </a:lnSpc>
              <a:spcBef>
                <a:spcPts val="0"/>
              </a:spcBef>
              <a:spcAft>
                <a:spcPts val="0"/>
              </a:spcAft>
              <a:buClrTx/>
              <a:buSzTx/>
              <a:buFont typeface="Wingdings" panose="05000000000000000000" pitchFamily="2" charset="2"/>
              <a:buChar char="Ø"/>
              <a:tabLst>
                <a:tab pos="744538" algn="l"/>
              </a:tabLst>
              <a:defRPr/>
            </a:pPr>
            <a:r>
              <a:rPr lang="en-US" sz="2600" b="1" dirty="0">
                <a:solidFill>
                  <a:srgbClr val="02102A"/>
                </a:solidFill>
                <a:latin typeface="Arial" panose="020B0604020202020204" pitchFamily="34" charset="0"/>
                <a:cs typeface="Arial" panose="020B0604020202020204" pitchFamily="34" charset="0"/>
              </a:rPr>
              <a:t>Significant attention to release and sharing of 	HGP genome sequence data</a:t>
            </a:r>
            <a:endParaRPr kumimoji="0" lang="en-US" sz="2600" b="1" i="0" u="none"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endParaRPr>
          </a:p>
          <a:p>
            <a:pPr marL="457200" marR="0" lvl="0" indent="-341313" algn="l" defTabSz="1219170" rtl="0" eaLnBrk="1" fontAlgn="auto" latinLnBrk="0" hangingPunct="1">
              <a:lnSpc>
                <a:spcPct val="100000"/>
              </a:lnSpc>
              <a:spcBef>
                <a:spcPts val="0"/>
              </a:spcBef>
              <a:spcAft>
                <a:spcPts val="0"/>
              </a:spcAft>
              <a:buClrTx/>
              <a:buSzTx/>
              <a:buFontTx/>
              <a:buNone/>
              <a:tabLst>
                <a:tab pos="744538" algn="l"/>
              </a:tabLst>
              <a:defRPr/>
            </a:pPr>
            <a:endParaRPr kumimoji="0" lang="en-US" sz="2600" b="1" i="0" u="none"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endParaRPr>
          </a:p>
          <a:p>
            <a:pPr marL="457200" lvl="0" indent="-341313">
              <a:buFont typeface="Wingdings" panose="05000000000000000000" pitchFamily="2" charset="2"/>
              <a:buChar char="Ø"/>
              <a:tabLst>
                <a:tab pos="744538" algn="l"/>
              </a:tabLst>
              <a:defRPr/>
            </a:pPr>
            <a:r>
              <a:rPr lang="en-US" sz="2600" b="1" dirty="0">
                <a:solidFill>
                  <a:srgbClr val="02102A"/>
                </a:solidFill>
                <a:latin typeface="Arial" panose="020B0604020202020204" pitchFamily="34" charset="0"/>
                <a:cs typeface="Arial" panose="020B0604020202020204" pitchFamily="34" charset="0"/>
              </a:rPr>
              <a:t>Landmark agreement for rapid data release 	and public access to HGP genome 	sequence data</a:t>
            </a:r>
            <a:endParaRPr kumimoji="0" lang="en-US" sz="2600" b="1" i="0" u="none"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endParaRPr>
          </a:p>
          <a:p>
            <a:pPr marL="457200" marR="0" lvl="0" indent="-341313" algn="l" defTabSz="1219170" rtl="0" eaLnBrk="1" fontAlgn="auto" latinLnBrk="0" hangingPunct="1">
              <a:lnSpc>
                <a:spcPct val="100000"/>
              </a:lnSpc>
              <a:spcBef>
                <a:spcPts val="0"/>
              </a:spcBef>
              <a:spcAft>
                <a:spcPts val="0"/>
              </a:spcAft>
              <a:buClrTx/>
              <a:buSzTx/>
              <a:buFontTx/>
              <a:buNone/>
              <a:tabLst>
                <a:tab pos="744538" algn="l"/>
              </a:tabLst>
              <a:defRPr/>
            </a:pPr>
            <a:endParaRPr kumimoji="0" lang="en-US" sz="2600" b="1" i="0" u="none"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endParaRPr>
          </a:p>
          <a:p>
            <a:pPr marL="457200" marR="0" lvl="0" indent="-341313" algn="l" defTabSz="1219170" rtl="0" eaLnBrk="1" fontAlgn="auto" latinLnBrk="0" hangingPunct="1">
              <a:lnSpc>
                <a:spcPct val="100000"/>
              </a:lnSpc>
              <a:spcBef>
                <a:spcPts val="0"/>
              </a:spcBef>
              <a:spcAft>
                <a:spcPts val="0"/>
              </a:spcAft>
              <a:buClrTx/>
              <a:buSzTx/>
              <a:buFont typeface="Wingdings" panose="05000000000000000000" pitchFamily="2" charset="2"/>
              <a:buChar char="Ø"/>
              <a:tabLst>
                <a:tab pos="744538" algn="l"/>
              </a:tabLst>
              <a:defRPr/>
            </a:pPr>
            <a:r>
              <a:rPr kumimoji="0" lang="en-US" sz="2600" b="1" i="0" u="none"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rPr>
              <a:t>Among the most important legacy of HGP</a:t>
            </a:r>
          </a:p>
        </p:txBody>
      </p:sp>
      <p:sp>
        <p:nvSpPr>
          <p:cNvPr id="5" name="TextBox 4">
            <a:extLst>
              <a:ext uri="{FF2B5EF4-FFF2-40B4-BE49-F238E27FC236}">
                <a16:creationId xmlns:a16="http://schemas.microsoft.com/office/drawing/2014/main" id="{408E3302-A57C-4512-AF42-07FB236E819F}"/>
              </a:ext>
            </a:extLst>
          </p:cNvPr>
          <p:cNvSpPr txBox="1"/>
          <p:nvPr/>
        </p:nvSpPr>
        <p:spPr>
          <a:xfrm>
            <a:off x="1519238" y="23415"/>
            <a:ext cx="9123362" cy="605294"/>
          </a:xfrm>
          <a:prstGeom prst="rect">
            <a:avLst/>
          </a:prstGeom>
          <a:noFill/>
        </p:spPr>
        <p:txBody>
          <a:bodyPr wrap="square"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rPr>
              <a:t>Bermuda Principles for Data Sharing</a:t>
            </a:r>
          </a:p>
        </p:txBody>
      </p:sp>
      <p:pic>
        <p:nvPicPr>
          <p:cNvPr id="9" name="Picture 8">
            <a:extLst>
              <a:ext uri="{FF2B5EF4-FFF2-40B4-BE49-F238E27FC236}">
                <a16:creationId xmlns:a16="http://schemas.microsoft.com/office/drawing/2014/main" id="{500ACE79-D4D5-499E-90A1-B26C5F7A5C85}"/>
              </a:ext>
            </a:extLst>
          </p:cNvPr>
          <p:cNvPicPr>
            <a:picLocks noChangeAspect="1"/>
          </p:cNvPicPr>
          <p:nvPr/>
        </p:nvPicPr>
        <p:blipFill>
          <a:blip r:embed="rId3"/>
          <a:stretch>
            <a:fillRect/>
          </a:stretch>
        </p:blipFill>
        <p:spPr>
          <a:xfrm>
            <a:off x="8140470" y="1279370"/>
            <a:ext cx="3371403" cy="1893604"/>
          </a:xfrm>
          <a:prstGeom prst="rect">
            <a:avLst/>
          </a:prstGeom>
        </p:spPr>
      </p:pic>
      <p:sp>
        <p:nvSpPr>
          <p:cNvPr id="4" name="文字方塊 3">
            <a:extLst>
              <a:ext uri="{FF2B5EF4-FFF2-40B4-BE49-F238E27FC236}">
                <a16:creationId xmlns:a16="http://schemas.microsoft.com/office/drawing/2014/main" id="{FD472531-AF35-4E0D-A601-32D707393D70}"/>
              </a:ext>
            </a:extLst>
          </p:cNvPr>
          <p:cNvSpPr txBox="1"/>
          <p:nvPr/>
        </p:nvSpPr>
        <p:spPr>
          <a:xfrm>
            <a:off x="356616" y="4626864"/>
            <a:ext cx="7461504" cy="2062103"/>
          </a:xfrm>
          <a:prstGeom prst="rect">
            <a:avLst/>
          </a:prstGeom>
          <a:noFill/>
        </p:spPr>
        <p:txBody>
          <a:bodyPr wrap="square" rtlCol="0">
            <a:spAutoFit/>
          </a:bodyPr>
          <a:lstStyle/>
          <a:p>
            <a:r>
              <a:rPr lang="en-US" altLang="zh-TW" sz="2000" b="1" dirty="0">
                <a:solidFill>
                  <a:srgbClr val="C00000"/>
                </a:solidFill>
              </a:rPr>
              <a:t>Can genes be patented?</a:t>
            </a:r>
          </a:p>
          <a:p>
            <a:r>
              <a:rPr lang="en-US" altLang="zh-TW" b="0" i="0" dirty="0">
                <a:solidFill>
                  <a:srgbClr val="444444"/>
                </a:solidFill>
                <a:effectLst/>
                <a:latin typeface="Lucida Grande"/>
              </a:rPr>
              <a:t>On June 13, 2013, the Supreme Court of the United States ruled that human genes cannot be patented in the U.S. because DNA is a "product of nature." Prior to this ruling, more than 4,300 human genes were patented. The Supreme Court's decision invalidated those gene patents, making the genes accessible for research and for commercial genetic testing. Ex: BRCA1/2 for breast cancer</a:t>
            </a:r>
            <a:endParaRPr lang="zh-TW" altLang="en-US" dirty="0"/>
          </a:p>
        </p:txBody>
      </p:sp>
      <p:pic>
        <p:nvPicPr>
          <p:cNvPr id="10" name="圖片 9">
            <a:extLst>
              <a:ext uri="{FF2B5EF4-FFF2-40B4-BE49-F238E27FC236}">
                <a16:creationId xmlns:a16="http://schemas.microsoft.com/office/drawing/2014/main" id="{1D619C27-1507-459A-8DC7-07A6A873EB70}"/>
              </a:ext>
            </a:extLst>
          </p:cNvPr>
          <p:cNvPicPr>
            <a:picLocks noChangeAspect="1"/>
          </p:cNvPicPr>
          <p:nvPr/>
        </p:nvPicPr>
        <p:blipFill>
          <a:blip r:embed="rId4"/>
          <a:stretch>
            <a:fillRect/>
          </a:stretch>
        </p:blipFill>
        <p:spPr>
          <a:xfrm>
            <a:off x="7936172" y="4410677"/>
            <a:ext cx="4051177" cy="2335961"/>
          </a:xfrm>
          <a:prstGeom prst="rect">
            <a:avLst/>
          </a:prstGeom>
        </p:spPr>
      </p:pic>
    </p:spTree>
    <p:extLst>
      <p:ext uri="{BB962C8B-B14F-4D97-AF65-F5344CB8AC3E}">
        <p14:creationId xmlns:p14="http://schemas.microsoft.com/office/powerpoint/2010/main" val="361652807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up)">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33EF3CDD-D1F7-EEE8-CF3B-319D16ED38ED}"/>
              </a:ext>
            </a:extLst>
          </p:cNvPr>
          <p:cNvPicPr>
            <a:picLocks noChangeAspect="1"/>
          </p:cNvPicPr>
          <p:nvPr/>
        </p:nvPicPr>
        <p:blipFill>
          <a:blip r:embed="rId2"/>
          <a:stretch>
            <a:fillRect/>
          </a:stretch>
        </p:blipFill>
        <p:spPr>
          <a:xfrm>
            <a:off x="76594" y="698046"/>
            <a:ext cx="5649113" cy="5058481"/>
          </a:xfrm>
          <a:prstGeom prst="rect">
            <a:avLst/>
          </a:prstGeom>
        </p:spPr>
      </p:pic>
      <p:sp>
        <p:nvSpPr>
          <p:cNvPr id="4" name="文字方塊 3">
            <a:extLst>
              <a:ext uri="{FF2B5EF4-FFF2-40B4-BE49-F238E27FC236}">
                <a16:creationId xmlns:a16="http://schemas.microsoft.com/office/drawing/2014/main" id="{41D13394-90B8-E256-EE52-0B911322ACD2}"/>
              </a:ext>
            </a:extLst>
          </p:cNvPr>
          <p:cNvSpPr txBox="1"/>
          <p:nvPr/>
        </p:nvSpPr>
        <p:spPr>
          <a:xfrm>
            <a:off x="253767" y="5756527"/>
            <a:ext cx="6094602" cy="246221"/>
          </a:xfrm>
          <a:prstGeom prst="rect">
            <a:avLst/>
          </a:prstGeom>
          <a:noFill/>
        </p:spPr>
        <p:txBody>
          <a:bodyPr wrap="square">
            <a:spAutoFit/>
          </a:bodyPr>
          <a:lstStyle/>
          <a:p>
            <a:r>
              <a:rPr lang="zh-TW" altLang="en-US" sz="1000" dirty="0"/>
              <a:t>https://www.sciencedirect.com/topics/immunology-and-microbiology/human-chromosome</a:t>
            </a:r>
          </a:p>
        </p:txBody>
      </p:sp>
      <p:pic>
        <p:nvPicPr>
          <p:cNvPr id="2050" name="Picture 2" descr="已上傳的圖片">
            <a:extLst>
              <a:ext uri="{FF2B5EF4-FFF2-40B4-BE49-F238E27FC236}">
                <a16:creationId xmlns:a16="http://schemas.microsoft.com/office/drawing/2014/main" id="{DAB893AD-CBF2-8C93-AAB7-D74571AC2F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2444" y="1381125"/>
            <a:ext cx="5210175" cy="4095750"/>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21B90660-E81C-D9F1-9F08-6D1045A8E865}"/>
              </a:ext>
            </a:extLst>
          </p:cNvPr>
          <p:cNvSpPr txBox="1"/>
          <p:nvPr/>
        </p:nvSpPr>
        <p:spPr>
          <a:xfrm>
            <a:off x="6159617" y="5756527"/>
            <a:ext cx="6094602" cy="246221"/>
          </a:xfrm>
          <a:prstGeom prst="rect">
            <a:avLst/>
          </a:prstGeom>
          <a:noFill/>
        </p:spPr>
        <p:txBody>
          <a:bodyPr wrap="square">
            <a:spAutoFit/>
          </a:bodyPr>
          <a:lstStyle/>
          <a:p>
            <a:r>
              <a:rPr lang="zh-TW" altLang="en-US" sz="1000" dirty="0"/>
              <a:t>https://pediaa.com/difference-between-chromosome-and-chromatid/</a:t>
            </a:r>
          </a:p>
        </p:txBody>
      </p:sp>
      <p:sp>
        <p:nvSpPr>
          <p:cNvPr id="3" name="文字方塊 2">
            <a:extLst>
              <a:ext uri="{FF2B5EF4-FFF2-40B4-BE49-F238E27FC236}">
                <a16:creationId xmlns:a16="http://schemas.microsoft.com/office/drawing/2014/main" id="{895416E9-53FA-46F5-B452-EAF32AD0F650}"/>
              </a:ext>
            </a:extLst>
          </p:cNvPr>
          <p:cNvSpPr txBox="1"/>
          <p:nvPr/>
        </p:nvSpPr>
        <p:spPr>
          <a:xfrm>
            <a:off x="640080" y="228600"/>
            <a:ext cx="6094602" cy="369332"/>
          </a:xfrm>
          <a:prstGeom prst="rect">
            <a:avLst/>
          </a:prstGeom>
          <a:noFill/>
        </p:spPr>
        <p:txBody>
          <a:bodyPr wrap="square" rtlCol="0">
            <a:spAutoFit/>
          </a:bodyPr>
          <a:lstStyle/>
          <a:p>
            <a:r>
              <a:rPr lang="en-US" altLang="zh-TW" dirty="0"/>
              <a:t>DNA</a:t>
            </a:r>
            <a:r>
              <a:rPr lang="zh-TW" altLang="en-US" dirty="0"/>
              <a:t> </a:t>
            </a:r>
            <a:r>
              <a:rPr lang="en-US" altLang="zh-TW" dirty="0"/>
              <a:t>sequence</a:t>
            </a:r>
            <a:endParaRPr lang="zh-TW" altLang="en-US" dirty="0"/>
          </a:p>
        </p:txBody>
      </p:sp>
      <p:sp>
        <p:nvSpPr>
          <p:cNvPr id="5" name="投影片編號版面配置區 4">
            <a:extLst>
              <a:ext uri="{FF2B5EF4-FFF2-40B4-BE49-F238E27FC236}">
                <a16:creationId xmlns:a16="http://schemas.microsoft.com/office/drawing/2014/main" id="{782A50C6-E774-4A37-902E-98AE2CE774D5}"/>
              </a:ext>
            </a:extLst>
          </p:cNvPr>
          <p:cNvSpPr>
            <a:spLocks noGrp="1"/>
          </p:cNvSpPr>
          <p:nvPr>
            <p:ph type="sldNum" sz="quarter" idx="12"/>
          </p:nvPr>
        </p:nvSpPr>
        <p:spPr/>
        <p:txBody>
          <a:bodyPr/>
          <a:lstStyle/>
          <a:p>
            <a:fld id="{AFF67DF2-A695-4DA4-8418-C2857ABA0B13}" type="slidenum">
              <a:rPr lang="zh-TW" altLang="en-US" smtClean="0"/>
              <a:t>11</a:t>
            </a:fld>
            <a:endParaRPr lang="zh-TW" altLang="en-US"/>
          </a:p>
        </p:txBody>
      </p:sp>
    </p:spTree>
    <p:extLst>
      <p:ext uri="{BB962C8B-B14F-4D97-AF65-F5344CB8AC3E}">
        <p14:creationId xmlns:p14="http://schemas.microsoft.com/office/powerpoint/2010/main" val="4019850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The Central dogma</a:t>
            </a:r>
            <a:endParaRPr lang="zh-TW" altLang="en-US" dirty="0"/>
          </a:p>
        </p:txBody>
      </p:sp>
      <p:sp>
        <p:nvSpPr>
          <p:cNvPr id="3" name="內容版面配置區 2"/>
          <p:cNvSpPr>
            <a:spLocks noGrp="1"/>
          </p:cNvSpPr>
          <p:nvPr>
            <p:ph idx="1"/>
          </p:nvPr>
        </p:nvSpPr>
        <p:spPr/>
        <p:txBody>
          <a:bodyPr/>
          <a:lstStyle/>
          <a:p>
            <a:r>
              <a:rPr lang="en-US" altLang="zh-TW" dirty="0"/>
              <a:t>The Central dogma: Crick, 1956</a:t>
            </a:r>
            <a:endParaRPr lang="zh-TW" altLang="en-US" dirty="0"/>
          </a:p>
        </p:txBody>
      </p:sp>
      <p:pic>
        <p:nvPicPr>
          <p:cNvPr id="2050" name="Picture 2" descr="Central Dogma of Molecular Biochemistry with Enzymes.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0077" y="2272243"/>
            <a:ext cx="3028950" cy="3705225"/>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p:cNvSpPr>
            <a:spLocks noGrp="1"/>
          </p:cNvSpPr>
          <p:nvPr>
            <p:ph type="sldNum" sz="quarter" idx="12"/>
          </p:nvPr>
        </p:nvSpPr>
        <p:spPr/>
        <p:txBody>
          <a:bodyPr/>
          <a:lstStyle/>
          <a:p>
            <a:fld id="{21AA07F6-0C47-471A-A2CE-71BBCAA768AF}" type="slidenum">
              <a:rPr lang="zh-TW" altLang="en-US" smtClean="0"/>
              <a:t>12</a:t>
            </a:fld>
            <a:endParaRPr lang="zh-TW" altLang="en-US"/>
          </a:p>
        </p:txBody>
      </p:sp>
    </p:spTree>
    <p:extLst>
      <p:ext uri="{BB962C8B-B14F-4D97-AF65-F5344CB8AC3E}">
        <p14:creationId xmlns:p14="http://schemas.microsoft.com/office/powerpoint/2010/main" val="229033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DNA Double Helix &amp; The Central dogma</a:t>
            </a:r>
            <a:endParaRPr lang="zh-TW" altLang="en-US" dirty="0"/>
          </a:p>
        </p:txBody>
      </p:sp>
      <p:sp>
        <p:nvSpPr>
          <p:cNvPr id="3" name="內容版面配置區 2"/>
          <p:cNvSpPr>
            <a:spLocks noGrp="1"/>
          </p:cNvSpPr>
          <p:nvPr>
            <p:ph idx="1"/>
          </p:nvPr>
        </p:nvSpPr>
        <p:spPr/>
        <p:txBody>
          <a:bodyPr/>
          <a:lstStyle/>
          <a:p>
            <a:pPr marL="0" indent="0">
              <a:buNone/>
            </a:pPr>
            <a:endParaRPr lang="zh-TW" altLang="en-US" dirty="0"/>
          </a:p>
        </p:txBody>
      </p:sp>
      <p:pic>
        <p:nvPicPr>
          <p:cNvPr id="2050" name="Picture 2" descr="Central Dogma of Molecular Biochemistry with Enzym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0077" y="2272243"/>
            <a:ext cx="3028950" cy="3705225"/>
          </a:xfrm>
          <a:prstGeom prst="rect">
            <a:avLst/>
          </a:prstGeom>
          <a:noFill/>
          <a:extLst>
            <a:ext uri="{909E8E84-426E-40DD-AFC4-6F175D3DCCD1}">
              <a14:hiddenFill xmlns:a14="http://schemas.microsoft.com/office/drawing/2010/main">
                <a:solidFill>
                  <a:srgbClr val="FFFFFF"/>
                </a:solidFill>
              </a14:hiddenFill>
            </a:ext>
          </a:extLst>
        </p:spPr>
      </p:pic>
      <p:sp>
        <p:nvSpPr>
          <p:cNvPr id="5" name="圓角矩形 4"/>
          <p:cNvSpPr/>
          <p:nvPr/>
        </p:nvSpPr>
        <p:spPr>
          <a:xfrm>
            <a:off x="1566407" y="3156668"/>
            <a:ext cx="2615979" cy="461175"/>
          </a:xfrm>
          <a:prstGeom prst="roundRect">
            <a:avLst/>
          </a:prstGeom>
          <a:noFill/>
          <a:ln>
            <a:solidFill>
              <a:srgbClr val="00B05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右箭號 5"/>
          <p:cNvSpPr/>
          <p:nvPr/>
        </p:nvSpPr>
        <p:spPr>
          <a:xfrm>
            <a:off x="4409027" y="3299790"/>
            <a:ext cx="604299" cy="174929"/>
          </a:xfrm>
          <a:prstGeom prst="rightArrow">
            <a:avLst/>
          </a:prstGeom>
          <a:no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7" name="文字方塊 6"/>
          <p:cNvSpPr txBox="1"/>
          <p:nvPr/>
        </p:nvSpPr>
        <p:spPr>
          <a:xfrm>
            <a:off x="5106740" y="3156668"/>
            <a:ext cx="3154665" cy="369332"/>
          </a:xfrm>
          <a:prstGeom prst="rect">
            <a:avLst/>
          </a:prstGeom>
          <a:noFill/>
        </p:spPr>
        <p:txBody>
          <a:bodyPr wrap="square" rtlCol="0">
            <a:spAutoFit/>
          </a:bodyPr>
          <a:lstStyle/>
          <a:p>
            <a:r>
              <a:rPr lang="en-US" altLang="zh-TW" b="1" dirty="0">
                <a:solidFill>
                  <a:srgbClr val="00B050"/>
                </a:solidFill>
              </a:rPr>
              <a:t>SNP Array data (Genomic)</a:t>
            </a:r>
          </a:p>
        </p:txBody>
      </p:sp>
      <p:sp>
        <p:nvSpPr>
          <p:cNvPr id="9" name="圓角矩形 8"/>
          <p:cNvSpPr/>
          <p:nvPr/>
        </p:nvSpPr>
        <p:spPr>
          <a:xfrm>
            <a:off x="1586562" y="4366591"/>
            <a:ext cx="2615979" cy="461175"/>
          </a:xfrm>
          <a:prstGeom prst="roundRect">
            <a:avLst/>
          </a:prstGeom>
          <a:noFill/>
          <a:ln>
            <a:solidFill>
              <a:srgbClr val="7030A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rgbClr val="7030A0"/>
              </a:solidFill>
            </a:endParaRPr>
          </a:p>
        </p:txBody>
      </p:sp>
      <p:sp>
        <p:nvSpPr>
          <p:cNvPr id="10" name="向右箭號 9"/>
          <p:cNvSpPr/>
          <p:nvPr/>
        </p:nvSpPr>
        <p:spPr>
          <a:xfrm>
            <a:off x="4409027" y="4515991"/>
            <a:ext cx="604299" cy="174929"/>
          </a:xfrm>
          <a:prstGeom prst="rightArrow">
            <a:avLst/>
          </a:prstGeom>
          <a:noFill/>
          <a:ln>
            <a:solidFill>
              <a:srgbClr val="7030A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solidFill>
                <a:srgbClr val="7030A0"/>
              </a:solidFill>
            </a:endParaRPr>
          </a:p>
        </p:txBody>
      </p:sp>
      <p:sp>
        <p:nvSpPr>
          <p:cNvPr id="11" name="文字方塊 10"/>
          <p:cNvSpPr txBox="1"/>
          <p:nvPr/>
        </p:nvSpPr>
        <p:spPr>
          <a:xfrm>
            <a:off x="5106740" y="4366591"/>
            <a:ext cx="3965698" cy="646331"/>
          </a:xfrm>
          <a:prstGeom prst="rect">
            <a:avLst/>
          </a:prstGeom>
          <a:noFill/>
        </p:spPr>
        <p:txBody>
          <a:bodyPr wrap="square" rtlCol="0">
            <a:spAutoFit/>
          </a:bodyPr>
          <a:lstStyle/>
          <a:p>
            <a:r>
              <a:rPr lang="en-US" altLang="zh-TW" b="1" dirty="0">
                <a:solidFill>
                  <a:srgbClr val="7030A0"/>
                </a:solidFill>
              </a:rPr>
              <a:t>Gene expression microarray data (Transcriptomic)</a:t>
            </a:r>
          </a:p>
        </p:txBody>
      </p:sp>
      <p:cxnSp>
        <p:nvCxnSpPr>
          <p:cNvPr id="15" name="直線單箭頭接點 14"/>
          <p:cNvCxnSpPr/>
          <p:nvPr/>
        </p:nvCxnSpPr>
        <p:spPr>
          <a:xfrm flipV="1">
            <a:off x="4328542" y="2759103"/>
            <a:ext cx="488976" cy="397565"/>
          </a:xfrm>
          <a:prstGeom prst="straightConnector1">
            <a:avLst/>
          </a:prstGeom>
          <a:ln>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文字方塊 15"/>
          <p:cNvSpPr txBox="1"/>
          <p:nvPr/>
        </p:nvSpPr>
        <p:spPr>
          <a:xfrm>
            <a:off x="4898003" y="2409300"/>
            <a:ext cx="4440775" cy="369332"/>
          </a:xfrm>
          <a:prstGeom prst="rect">
            <a:avLst/>
          </a:prstGeom>
          <a:noFill/>
        </p:spPr>
        <p:txBody>
          <a:bodyPr wrap="square" rtlCol="0">
            <a:spAutoFit/>
          </a:bodyPr>
          <a:lstStyle/>
          <a:p>
            <a:r>
              <a:rPr lang="en-US" altLang="zh-TW" dirty="0"/>
              <a:t>+ Environmental effect: smoke, Plasticizer,…. </a:t>
            </a:r>
            <a:endParaRPr lang="zh-TW" altLang="en-US" dirty="0"/>
          </a:p>
        </p:txBody>
      </p:sp>
      <p:sp>
        <p:nvSpPr>
          <p:cNvPr id="18" name="圓角矩形 17"/>
          <p:cNvSpPr/>
          <p:nvPr/>
        </p:nvSpPr>
        <p:spPr>
          <a:xfrm>
            <a:off x="4921886" y="2347363"/>
            <a:ext cx="4238017" cy="461175"/>
          </a:xfrm>
          <a:prstGeom prst="roundRect">
            <a:avLst/>
          </a:prstGeom>
          <a:noFill/>
          <a:ln>
            <a:solidFill>
              <a:srgbClr val="0070C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右彎箭號 16"/>
          <p:cNvSpPr/>
          <p:nvPr/>
        </p:nvSpPr>
        <p:spPr>
          <a:xfrm rot="5400000">
            <a:off x="9545541" y="2323509"/>
            <a:ext cx="302149" cy="667910"/>
          </a:xfrm>
          <a:prstGeom prst="bentArrow">
            <a:avLst/>
          </a:prstGeom>
          <a:noFill/>
          <a:ln>
            <a:solidFill>
              <a:srgbClr val="0070C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ln w="0"/>
              <a:solidFill>
                <a:schemeClr val="accent1"/>
              </a:solidFill>
              <a:effectLst>
                <a:outerShdw blurRad="38100" dist="25400" dir="5400000" algn="ctr" rotWithShape="0">
                  <a:srgbClr val="6E747A">
                    <a:alpha val="43000"/>
                  </a:srgbClr>
                </a:outerShdw>
              </a:effectLst>
            </a:endParaRPr>
          </a:p>
        </p:txBody>
      </p:sp>
      <p:sp>
        <p:nvSpPr>
          <p:cNvPr id="19" name="文字方塊 18"/>
          <p:cNvSpPr txBox="1"/>
          <p:nvPr/>
        </p:nvSpPr>
        <p:spPr>
          <a:xfrm>
            <a:off x="8768286" y="2840569"/>
            <a:ext cx="2305879" cy="646331"/>
          </a:xfrm>
          <a:prstGeom prst="rect">
            <a:avLst/>
          </a:prstGeom>
          <a:noFill/>
        </p:spPr>
        <p:txBody>
          <a:bodyPr wrap="square" rtlCol="0">
            <a:spAutoFit/>
          </a:bodyPr>
          <a:lstStyle/>
          <a:p>
            <a:pPr algn="ctr"/>
            <a:r>
              <a:rPr lang="en-US" altLang="zh-TW" b="1" dirty="0">
                <a:solidFill>
                  <a:srgbClr val="0070C0"/>
                </a:solidFill>
              </a:rPr>
              <a:t>Methylation data</a:t>
            </a:r>
          </a:p>
          <a:p>
            <a:pPr algn="ctr"/>
            <a:r>
              <a:rPr lang="en-US" altLang="zh-TW" b="1" dirty="0">
                <a:solidFill>
                  <a:srgbClr val="0070C0"/>
                </a:solidFill>
              </a:rPr>
              <a:t>(</a:t>
            </a:r>
            <a:r>
              <a:rPr lang="en-US" altLang="zh-TW" b="1" dirty="0" err="1">
                <a:solidFill>
                  <a:srgbClr val="0070C0"/>
                </a:solidFill>
              </a:rPr>
              <a:t>Epigenomic</a:t>
            </a:r>
            <a:r>
              <a:rPr lang="en-US" altLang="zh-TW" b="1" dirty="0">
                <a:solidFill>
                  <a:srgbClr val="0070C0"/>
                </a:solidFill>
              </a:rPr>
              <a:t>)</a:t>
            </a:r>
          </a:p>
        </p:txBody>
      </p:sp>
      <p:sp>
        <p:nvSpPr>
          <p:cNvPr id="4" name="投影片編號版面配置區 3"/>
          <p:cNvSpPr>
            <a:spLocks noGrp="1"/>
          </p:cNvSpPr>
          <p:nvPr>
            <p:ph type="sldNum" sz="quarter" idx="12"/>
          </p:nvPr>
        </p:nvSpPr>
        <p:spPr/>
        <p:txBody>
          <a:bodyPr/>
          <a:lstStyle/>
          <a:p>
            <a:fld id="{21AA07F6-0C47-471A-A2CE-71BBCAA768AF}" type="slidenum">
              <a:rPr lang="zh-TW" altLang="en-US" smtClean="0"/>
              <a:t>13</a:t>
            </a:fld>
            <a:endParaRPr lang="zh-TW" altLang="en-US"/>
          </a:p>
        </p:txBody>
      </p:sp>
    </p:spTree>
    <p:extLst>
      <p:ext uri="{BB962C8B-B14F-4D97-AF65-F5344CB8AC3E}">
        <p14:creationId xmlns:p14="http://schemas.microsoft.com/office/powerpoint/2010/main" val="29198439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1F36500-C768-4662-B1BB-EA8A94B0095A}"/>
              </a:ext>
            </a:extLst>
          </p:cNvPr>
          <p:cNvSpPr>
            <a:spLocks noGrp="1"/>
          </p:cNvSpPr>
          <p:nvPr>
            <p:ph type="title"/>
          </p:nvPr>
        </p:nvSpPr>
        <p:spPr/>
        <p:txBody>
          <a:bodyPr/>
          <a:lstStyle/>
          <a:p>
            <a:r>
              <a:rPr lang="en-US" altLang="zh-TW" dirty="0"/>
              <a:t>Omics Data</a:t>
            </a:r>
            <a:r>
              <a:rPr lang="zh-TW" altLang="en-US" dirty="0"/>
              <a:t> </a:t>
            </a:r>
            <a:r>
              <a:rPr lang="en-US" altLang="zh-TW" dirty="0"/>
              <a:t>(</a:t>
            </a:r>
            <a:r>
              <a:rPr lang="zh-TW" altLang="en-US" dirty="0"/>
              <a:t>數據組學</a:t>
            </a:r>
            <a:r>
              <a:rPr lang="en-US" altLang="zh-TW" dirty="0"/>
              <a:t>)</a:t>
            </a:r>
            <a:endParaRPr lang="zh-TW" altLang="en-US" dirty="0"/>
          </a:p>
        </p:txBody>
      </p:sp>
      <p:sp>
        <p:nvSpPr>
          <p:cNvPr id="3" name="內容版面配置區 2">
            <a:extLst>
              <a:ext uri="{FF2B5EF4-FFF2-40B4-BE49-F238E27FC236}">
                <a16:creationId xmlns:a16="http://schemas.microsoft.com/office/drawing/2014/main" id="{75CF4965-5B18-4151-AC56-433D257D14EF}"/>
              </a:ext>
            </a:extLst>
          </p:cNvPr>
          <p:cNvSpPr>
            <a:spLocks noGrp="1"/>
          </p:cNvSpPr>
          <p:nvPr>
            <p:ph idx="1"/>
          </p:nvPr>
        </p:nvSpPr>
        <p:spPr/>
        <p:txBody>
          <a:bodyPr/>
          <a:lstStyle/>
          <a:p>
            <a:r>
              <a:rPr lang="en-US" altLang="zh-TW" dirty="0"/>
              <a:t>Gen</a:t>
            </a:r>
            <a:r>
              <a:rPr lang="en-US" altLang="zh-TW" dirty="0">
                <a:solidFill>
                  <a:srgbClr val="C00000"/>
                </a:solidFill>
              </a:rPr>
              <a:t>omic</a:t>
            </a:r>
          </a:p>
          <a:p>
            <a:endParaRPr lang="en-US" altLang="zh-TW" dirty="0"/>
          </a:p>
          <a:p>
            <a:r>
              <a:rPr lang="en-US" altLang="zh-TW" dirty="0"/>
              <a:t>Transcript</a:t>
            </a:r>
            <a:r>
              <a:rPr lang="en-US" altLang="zh-TW" dirty="0">
                <a:solidFill>
                  <a:srgbClr val="C00000"/>
                </a:solidFill>
              </a:rPr>
              <a:t>omic</a:t>
            </a:r>
          </a:p>
          <a:p>
            <a:endParaRPr lang="en-US" altLang="zh-TW" dirty="0"/>
          </a:p>
          <a:p>
            <a:r>
              <a:rPr lang="en-US" altLang="zh-TW" dirty="0"/>
              <a:t>Epigen</a:t>
            </a:r>
            <a:r>
              <a:rPr lang="en-US" altLang="zh-TW" dirty="0">
                <a:solidFill>
                  <a:srgbClr val="C00000"/>
                </a:solidFill>
              </a:rPr>
              <a:t>omic</a:t>
            </a:r>
            <a:endParaRPr lang="zh-TW" altLang="en-US" dirty="0">
              <a:solidFill>
                <a:srgbClr val="C00000"/>
              </a:solidFill>
            </a:endParaRPr>
          </a:p>
        </p:txBody>
      </p:sp>
      <p:pic>
        <p:nvPicPr>
          <p:cNvPr id="5" name="圖片 4">
            <a:extLst>
              <a:ext uri="{FF2B5EF4-FFF2-40B4-BE49-F238E27FC236}">
                <a16:creationId xmlns:a16="http://schemas.microsoft.com/office/drawing/2014/main" id="{5DF0C045-9FBE-4271-B9FA-7AC4FC80F1D5}"/>
              </a:ext>
            </a:extLst>
          </p:cNvPr>
          <p:cNvPicPr>
            <a:picLocks noChangeAspect="1"/>
          </p:cNvPicPr>
          <p:nvPr/>
        </p:nvPicPr>
        <p:blipFill>
          <a:blip r:embed="rId2"/>
          <a:stretch>
            <a:fillRect/>
          </a:stretch>
        </p:blipFill>
        <p:spPr>
          <a:xfrm>
            <a:off x="3830955" y="1543844"/>
            <a:ext cx="8096250" cy="4914900"/>
          </a:xfrm>
          <a:prstGeom prst="rect">
            <a:avLst/>
          </a:prstGeom>
        </p:spPr>
      </p:pic>
      <p:sp>
        <p:nvSpPr>
          <p:cNvPr id="6" name="投影片編號版面配置區 5">
            <a:extLst>
              <a:ext uri="{FF2B5EF4-FFF2-40B4-BE49-F238E27FC236}">
                <a16:creationId xmlns:a16="http://schemas.microsoft.com/office/drawing/2014/main" id="{EC4A984F-B776-4FCB-A968-20F5B9F963BA}"/>
              </a:ext>
            </a:extLst>
          </p:cNvPr>
          <p:cNvSpPr>
            <a:spLocks noGrp="1"/>
          </p:cNvSpPr>
          <p:nvPr>
            <p:ph type="sldNum" sz="quarter" idx="12"/>
          </p:nvPr>
        </p:nvSpPr>
        <p:spPr/>
        <p:txBody>
          <a:bodyPr/>
          <a:lstStyle/>
          <a:p>
            <a:fld id="{AFF67DF2-A695-4DA4-8418-C2857ABA0B13}" type="slidenum">
              <a:rPr lang="zh-TW" altLang="en-US" smtClean="0"/>
              <a:t>14</a:t>
            </a:fld>
            <a:endParaRPr lang="zh-TW" altLang="en-US"/>
          </a:p>
        </p:txBody>
      </p:sp>
    </p:spTree>
    <p:extLst>
      <p:ext uri="{BB962C8B-B14F-4D97-AF65-F5344CB8AC3E}">
        <p14:creationId xmlns:p14="http://schemas.microsoft.com/office/powerpoint/2010/main" val="297646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A1F296-D0CD-42FD-888A-7A03D27D10E4}"/>
              </a:ext>
            </a:extLst>
          </p:cNvPr>
          <p:cNvSpPr>
            <a:spLocks noGrp="1"/>
          </p:cNvSpPr>
          <p:nvPr>
            <p:ph type="title"/>
          </p:nvPr>
        </p:nvSpPr>
        <p:spPr/>
        <p:txBody>
          <a:bodyPr/>
          <a:lstStyle/>
          <a:p>
            <a:r>
              <a:rPr lang="en-US" altLang="zh-TW" dirty="0"/>
              <a:t>Big Data: 5V</a:t>
            </a:r>
            <a:endParaRPr lang="zh-TW" altLang="en-US" dirty="0"/>
          </a:p>
        </p:txBody>
      </p:sp>
      <p:sp>
        <p:nvSpPr>
          <p:cNvPr id="3" name="內容版面配置區 2">
            <a:extLst>
              <a:ext uri="{FF2B5EF4-FFF2-40B4-BE49-F238E27FC236}">
                <a16:creationId xmlns:a16="http://schemas.microsoft.com/office/drawing/2014/main" id="{9458AC44-8BA0-4C29-ABFF-F71E52D1FEA3}"/>
              </a:ext>
            </a:extLst>
          </p:cNvPr>
          <p:cNvSpPr>
            <a:spLocks noGrp="1"/>
          </p:cNvSpPr>
          <p:nvPr>
            <p:ph idx="1"/>
          </p:nvPr>
        </p:nvSpPr>
        <p:spPr>
          <a:xfrm>
            <a:off x="838200" y="1825625"/>
            <a:ext cx="3441192" cy="4351338"/>
          </a:xfrm>
        </p:spPr>
        <p:txBody>
          <a:bodyPr/>
          <a:lstStyle/>
          <a:p>
            <a:r>
              <a:rPr lang="en-US" altLang="zh-TW" dirty="0"/>
              <a:t>Volume (</a:t>
            </a:r>
            <a:r>
              <a:rPr lang="zh-TW" altLang="en-US" dirty="0"/>
              <a:t>數據量</a:t>
            </a:r>
            <a:r>
              <a:rPr lang="en-US" altLang="zh-TW" dirty="0"/>
              <a:t>)</a:t>
            </a:r>
          </a:p>
          <a:p>
            <a:r>
              <a:rPr lang="en-US" altLang="zh-TW" dirty="0"/>
              <a:t>Variety</a:t>
            </a:r>
            <a:r>
              <a:rPr lang="zh-TW" altLang="en-US" dirty="0"/>
              <a:t> </a:t>
            </a:r>
            <a:r>
              <a:rPr lang="en-US" altLang="zh-TW" dirty="0"/>
              <a:t>(</a:t>
            </a:r>
            <a:r>
              <a:rPr lang="zh-TW" altLang="en-US" dirty="0"/>
              <a:t>多樣性</a:t>
            </a:r>
            <a:r>
              <a:rPr lang="en-US" altLang="zh-TW" dirty="0"/>
              <a:t>)</a:t>
            </a:r>
          </a:p>
          <a:p>
            <a:r>
              <a:rPr lang="en-US" altLang="zh-TW" dirty="0"/>
              <a:t>Velocity</a:t>
            </a:r>
            <a:r>
              <a:rPr lang="zh-TW" altLang="en-US" dirty="0"/>
              <a:t> </a:t>
            </a:r>
            <a:r>
              <a:rPr lang="en-US" altLang="zh-TW" dirty="0"/>
              <a:t>(</a:t>
            </a:r>
            <a:r>
              <a:rPr lang="zh-TW" altLang="en-US" dirty="0"/>
              <a:t>速度</a:t>
            </a:r>
            <a:r>
              <a:rPr lang="en-US" altLang="zh-TW" dirty="0"/>
              <a:t>)</a:t>
            </a:r>
          </a:p>
          <a:p>
            <a:r>
              <a:rPr lang="en-US" altLang="zh-TW" dirty="0"/>
              <a:t>Veracity</a:t>
            </a:r>
            <a:r>
              <a:rPr lang="zh-TW" altLang="en-US" dirty="0"/>
              <a:t> </a:t>
            </a:r>
            <a:r>
              <a:rPr lang="en-US" altLang="zh-TW" dirty="0"/>
              <a:t>(</a:t>
            </a:r>
            <a:r>
              <a:rPr lang="zh-TW" altLang="en-US" dirty="0"/>
              <a:t>真實性</a:t>
            </a:r>
            <a:r>
              <a:rPr lang="en-US" altLang="zh-TW" dirty="0"/>
              <a:t>)</a:t>
            </a:r>
          </a:p>
          <a:p>
            <a:r>
              <a:rPr lang="en-US" altLang="zh-TW" dirty="0"/>
              <a:t>Value (</a:t>
            </a:r>
            <a:r>
              <a:rPr lang="zh-TW" altLang="en-US" dirty="0"/>
              <a:t>價值性</a:t>
            </a:r>
            <a:r>
              <a:rPr lang="en-US" altLang="zh-TW" dirty="0"/>
              <a:t>)</a:t>
            </a:r>
          </a:p>
          <a:p>
            <a:endParaRPr lang="zh-TW" altLang="en-US" dirty="0"/>
          </a:p>
        </p:txBody>
      </p:sp>
      <p:sp>
        <p:nvSpPr>
          <p:cNvPr id="4" name="橢圓 3">
            <a:extLst>
              <a:ext uri="{FF2B5EF4-FFF2-40B4-BE49-F238E27FC236}">
                <a16:creationId xmlns:a16="http://schemas.microsoft.com/office/drawing/2014/main" id="{2709305D-F75D-42F5-97ED-3C1EEFE4F178}"/>
              </a:ext>
            </a:extLst>
          </p:cNvPr>
          <p:cNvSpPr/>
          <p:nvPr/>
        </p:nvSpPr>
        <p:spPr>
          <a:xfrm>
            <a:off x="5431536" y="659966"/>
            <a:ext cx="4061860" cy="3888606"/>
          </a:xfrm>
          <a:prstGeom prst="ellipse">
            <a:avLst/>
          </a:prstGeom>
          <a:solidFill>
            <a:srgbClr val="FFC000">
              <a:alpha val="48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橢圓 4">
            <a:extLst>
              <a:ext uri="{FF2B5EF4-FFF2-40B4-BE49-F238E27FC236}">
                <a16:creationId xmlns:a16="http://schemas.microsoft.com/office/drawing/2014/main" id="{84ECCE8C-9755-4D96-8F8B-162F3AE5AB09}"/>
              </a:ext>
            </a:extLst>
          </p:cNvPr>
          <p:cNvSpPr/>
          <p:nvPr/>
        </p:nvSpPr>
        <p:spPr>
          <a:xfrm>
            <a:off x="7462466" y="659966"/>
            <a:ext cx="4061860" cy="3888606"/>
          </a:xfrm>
          <a:prstGeom prst="ellipse">
            <a:avLst/>
          </a:prstGeom>
          <a:solidFill>
            <a:srgbClr val="00B0F0">
              <a:alpha val="45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橢圓 5">
            <a:extLst>
              <a:ext uri="{FF2B5EF4-FFF2-40B4-BE49-F238E27FC236}">
                <a16:creationId xmlns:a16="http://schemas.microsoft.com/office/drawing/2014/main" id="{09135D4F-C404-4354-857B-4EC9C050C86E}"/>
              </a:ext>
            </a:extLst>
          </p:cNvPr>
          <p:cNvSpPr/>
          <p:nvPr/>
        </p:nvSpPr>
        <p:spPr>
          <a:xfrm>
            <a:off x="6378823" y="2604269"/>
            <a:ext cx="4061860" cy="3888606"/>
          </a:xfrm>
          <a:prstGeom prst="ellipse">
            <a:avLst/>
          </a:prstGeom>
          <a:solidFill>
            <a:srgbClr val="00B050">
              <a:alpha val="46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文字方塊 7">
            <a:extLst>
              <a:ext uri="{FF2B5EF4-FFF2-40B4-BE49-F238E27FC236}">
                <a16:creationId xmlns:a16="http://schemas.microsoft.com/office/drawing/2014/main" id="{39D258B8-AAC8-4B61-8CC0-4FC5881D3F13}"/>
              </a:ext>
            </a:extLst>
          </p:cNvPr>
          <p:cNvSpPr txBox="1"/>
          <p:nvPr/>
        </p:nvSpPr>
        <p:spPr>
          <a:xfrm>
            <a:off x="5729920" y="1670578"/>
            <a:ext cx="1732546" cy="646331"/>
          </a:xfrm>
          <a:prstGeom prst="rect">
            <a:avLst/>
          </a:prstGeom>
          <a:noFill/>
        </p:spPr>
        <p:txBody>
          <a:bodyPr wrap="square" rtlCol="0">
            <a:spAutoFit/>
          </a:bodyPr>
          <a:lstStyle/>
          <a:p>
            <a:r>
              <a:rPr lang="en-US" altLang="zh-TW" sz="3600" b="1" dirty="0"/>
              <a:t>Coding</a:t>
            </a:r>
            <a:endParaRPr lang="zh-TW" altLang="en-US" sz="3600" b="1" dirty="0"/>
          </a:p>
        </p:txBody>
      </p:sp>
      <p:sp>
        <p:nvSpPr>
          <p:cNvPr id="9" name="文字方塊 8">
            <a:extLst>
              <a:ext uri="{FF2B5EF4-FFF2-40B4-BE49-F238E27FC236}">
                <a16:creationId xmlns:a16="http://schemas.microsoft.com/office/drawing/2014/main" id="{BCBF0087-D185-4937-9A28-3B46519DB23D}"/>
              </a:ext>
            </a:extLst>
          </p:cNvPr>
          <p:cNvSpPr txBox="1"/>
          <p:nvPr/>
        </p:nvSpPr>
        <p:spPr>
          <a:xfrm>
            <a:off x="9502219" y="1665725"/>
            <a:ext cx="2242105" cy="646331"/>
          </a:xfrm>
          <a:prstGeom prst="rect">
            <a:avLst/>
          </a:prstGeom>
          <a:noFill/>
        </p:spPr>
        <p:txBody>
          <a:bodyPr wrap="square" rtlCol="0">
            <a:spAutoFit/>
          </a:bodyPr>
          <a:lstStyle/>
          <a:p>
            <a:r>
              <a:rPr lang="en-US" altLang="zh-TW" sz="3600" b="1" dirty="0"/>
              <a:t>Statistics</a:t>
            </a:r>
            <a:endParaRPr lang="zh-TW" altLang="en-US" sz="3600" b="1" dirty="0"/>
          </a:p>
        </p:txBody>
      </p:sp>
      <p:sp>
        <p:nvSpPr>
          <p:cNvPr id="10" name="文字方塊 9">
            <a:extLst>
              <a:ext uri="{FF2B5EF4-FFF2-40B4-BE49-F238E27FC236}">
                <a16:creationId xmlns:a16="http://schemas.microsoft.com/office/drawing/2014/main" id="{5ADD1C98-8E75-4037-A94B-AEF533D3F088}"/>
              </a:ext>
            </a:extLst>
          </p:cNvPr>
          <p:cNvSpPr txBox="1"/>
          <p:nvPr/>
        </p:nvSpPr>
        <p:spPr>
          <a:xfrm>
            <a:off x="7319692" y="4684740"/>
            <a:ext cx="2339741" cy="1200329"/>
          </a:xfrm>
          <a:prstGeom prst="rect">
            <a:avLst/>
          </a:prstGeom>
          <a:noFill/>
        </p:spPr>
        <p:txBody>
          <a:bodyPr wrap="square" rtlCol="0">
            <a:spAutoFit/>
          </a:bodyPr>
          <a:lstStyle/>
          <a:p>
            <a:pPr algn="ctr"/>
            <a:r>
              <a:rPr lang="en-US" altLang="zh-TW" sz="3600" b="1" dirty="0"/>
              <a:t>Domain </a:t>
            </a:r>
          </a:p>
          <a:p>
            <a:pPr algn="ctr"/>
            <a:r>
              <a:rPr lang="en-US" altLang="zh-TW" sz="3600" b="1" dirty="0"/>
              <a:t>expertise</a:t>
            </a:r>
            <a:endParaRPr lang="zh-TW" altLang="en-US" sz="3600" b="1" dirty="0"/>
          </a:p>
        </p:txBody>
      </p:sp>
      <p:sp>
        <p:nvSpPr>
          <p:cNvPr id="11" name="文字方塊 10">
            <a:extLst>
              <a:ext uri="{FF2B5EF4-FFF2-40B4-BE49-F238E27FC236}">
                <a16:creationId xmlns:a16="http://schemas.microsoft.com/office/drawing/2014/main" id="{A73E416B-2631-4C8E-BFDB-542181DCA5B5}"/>
              </a:ext>
            </a:extLst>
          </p:cNvPr>
          <p:cNvSpPr txBox="1"/>
          <p:nvPr/>
        </p:nvSpPr>
        <p:spPr>
          <a:xfrm>
            <a:off x="7639733" y="2542848"/>
            <a:ext cx="1862486" cy="1200329"/>
          </a:xfrm>
          <a:prstGeom prst="rect">
            <a:avLst/>
          </a:prstGeom>
          <a:noFill/>
        </p:spPr>
        <p:txBody>
          <a:bodyPr wrap="square" rtlCol="0">
            <a:spAutoFit/>
          </a:bodyPr>
          <a:lstStyle/>
          <a:p>
            <a:pPr algn="ctr"/>
            <a:r>
              <a:rPr lang="en-US" altLang="zh-TW" sz="3600" b="1" dirty="0">
                <a:solidFill>
                  <a:schemeClr val="bg1"/>
                </a:solidFill>
              </a:rPr>
              <a:t>Data</a:t>
            </a:r>
          </a:p>
          <a:p>
            <a:pPr algn="ctr"/>
            <a:r>
              <a:rPr lang="en-US" altLang="zh-TW" sz="3600" b="1" dirty="0">
                <a:solidFill>
                  <a:schemeClr val="bg1"/>
                </a:solidFill>
              </a:rPr>
              <a:t>Science</a:t>
            </a:r>
            <a:endParaRPr lang="zh-TW" altLang="en-US" sz="3600" b="1" dirty="0">
              <a:solidFill>
                <a:schemeClr val="bg1"/>
              </a:solidFill>
            </a:endParaRPr>
          </a:p>
        </p:txBody>
      </p:sp>
      <p:sp>
        <p:nvSpPr>
          <p:cNvPr id="12" name="投影片編號版面配置區 11">
            <a:extLst>
              <a:ext uri="{FF2B5EF4-FFF2-40B4-BE49-F238E27FC236}">
                <a16:creationId xmlns:a16="http://schemas.microsoft.com/office/drawing/2014/main" id="{573B3F63-0EED-4C84-8433-6753EC49F892}"/>
              </a:ext>
            </a:extLst>
          </p:cNvPr>
          <p:cNvSpPr>
            <a:spLocks noGrp="1"/>
          </p:cNvSpPr>
          <p:nvPr>
            <p:ph type="sldNum" sz="quarter" idx="12"/>
          </p:nvPr>
        </p:nvSpPr>
        <p:spPr/>
        <p:txBody>
          <a:bodyPr/>
          <a:lstStyle/>
          <a:p>
            <a:fld id="{AFF67DF2-A695-4DA4-8418-C2857ABA0B13}" type="slidenum">
              <a:rPr lang="zh-TW" altLang="en-US" smtClean="0"/>
              <a:t>15</a:t>
            </a:fld>
            <a:endParaRPr lang="zh-TW" altLang="en-US"/>
          </a:p>
        </p:txBody>
      </p:sp>
    </p:spTree>
    <p:extLst>
      <p:ext uri="{BB962C8B-B14F-4D97-AF65-F5344CB8AC3E}">
        <p14:creationId xmlns:p14="http://schemas.microsoft.com/office/powerpoint/2010/main" val="27628608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92E501-9940-B89B-B09B-70FAC8F24539}"/>
              </a:ext>
            </a:extLst>
          </p:cNvPr>
          <p:cNvSpPr>
            <a:spLocks noGrp="1"/>
          </p:cNvSpPr>
          <p:nvPr>
            <p:ph type="title"/>
          </p:nvPr>
        </p:nvSpPr>
        <p:spPr/>
        <p:txBody>
          <a:bodyPr/>
          <a:lstStyle/>
          <a:p>
            <a:r>
              <a:rPr lang="en-US" altLang="zh-TW" dirty="0"/>
              <a:t>Cost per Human Genome dropped</a:t>
            </a:r>
            <a:endParaRPr lang="zh-TW" altLang="en-US" dirty="0"/>
          </a:p>
        </p:txBody>
      </p:sp>
      <p:sp>
        <p:nvSpPr>
          <p:cNvPr id="3" name="內容版面配置區 2">
            <a:extLst>
              <a:ext uri="{FF2B5EF4-FFF2-40B4-BE49-F238E27FC236}">
                <a16:creationId xmlns:a16="http://schemas.microsoft.com/office/drawing/2014/main" id="{0B638778-3A4D-C336-476A-A3F470186B4C}"/>
              </a:ext>
            </a:extLst>
          </p:cNvPr>
          <p:cNvSpPr>
            <a:spLocks noGrp="1"/>
          </p:cNvSpPr>
          <p:nvPr>
            <p:ph idx="1"/>
          </p:nvPr>
        </p:nvSpPr>
        <p:spPr>
          <a:xfrm>
            <a:off x="8398589" y="1837919"/>
            <a:ext cx="3743777" cy="4351338"/>
          </a:xfrm>
        </p:spPr>
        <p:txBody>
          <a:bodyPr>
            <a:normAutofit/>
          </a:bodyPr>
          <a:lstStyle/>
          <a:p>
            <a:pPr marL="0" indent="0">
              <a:buNone/>
            </a:pPr>
            <a:r>
              <a:rPr lang="en-US" altLang="zh-TW" sz="2400" dirty="0"/>
              <a:t>1000/100,000,000 = 1/100,000</a:t>
            </a:r>
            <a:endParaRPr lang="zh-TW" altLang="en-US" sz="2400" dirty="0"/>
          </a:p>
        </p:txBody>
      </p:sp>
      <p:pic>
        <p:nvPicPr>
          <p:cNvPr id="1030" name="Picture 6" descr="Graph: Sequencing Cost Per Genome">
            <a:extLst>
              <a:ext uri="{FF2B5EF4-FFF2-40B4-BE49-F238E27FC236}">
                <a16:creationId xmlns:a16="http://schemas.microsoft.com/office/drawing/2014/main" id="{8EB182BD-31BA-EB45-A3EE-A1E0C723D5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613" y="1710549"/>
            <a:ext cx="8255976" cy="4645801"/>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C19A54AC-6FEA-48F3-B8D4-902A39017C4E}"/>
              </a:ext>
            </a:extLst>
          </p:cNvPr>
          <p:cNvSpPr>
            <a:spLocks noGrp="1"/>
          </p:cNvSpPr>
          <p:nvPr>
            <p:ph type="sldNum" sz="quarter" idx="12"/>
          </p:nvPr>
        </p:nvSpPr>
        <p:spPr/>
        <p:txBody>
          <a:bodyPr/>
          <a:lstStyle/>
          <a:p>
            <a:fld id="{AFF67DF2-A695-4DA4-8418-C2857ABA0B13}" type="slidenum">
              <a:rPr lang="zh-TW" altLang="en-US" smtClean="0"/>
              <a:t>16</a:t>
            </a:fld>
            <a:endParaRPr lang="zh-TW" altLang="en-US"/>
          </a:p>
        </p:txBody>
      </p:sp>
    </p:spTree>
    <p:extLst>
      <p:ext uri="{BB962C8B-B14F-4D97-AF65-F5344CB8AC3E}">
        <p14:creationId xmlns:p14="http://schemas.microsoft.com/office/powerpoint/2010/main" val="8145367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BFD573-3494-039D-FB1D-7A54675E3A7A}"/>
              </a:ext>
            </a:extLst>
          </p:cNvPr>
          <p:cNvSpPr>
            <a:spLocks noGrp="1"/>
          </p:cNvSpPr>
          <p:nvPr>
            <p:ph type="title"/>
          </p:nvPr>
        </p:nvSpPr>
        <p:spPr/>
        <p:txBody>
          <a:bodyPr/>
          <a:lstStyle/>
          <a:p>
            <a:endParaRPr lang="zh-TW" altLang="en-US"/>
          </a:p>
        </p:txBody>
      </p:sp>
      <p:pic>
        <p:nvPicPr>
          <p:cNvPr id="5" name="內容版面配置區 4" descr="一張含有 文字, 圖表, 地圖 的圖片&#10;&#10;自動產生的描述">
            <a:extLst>
              <a:ext uri="{FF2B5EF4-FFF2-40B4-BE49-F238E27FC236}">
                <a16:creationId xmlns:a16="http://schemas.microsoft.com/office/drawing/2014/main" id="{CD4FF35D-5F7B-5DE5-6389-C8320954EA0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002" y="230765"/>
            <a:ext cx="11711329" cy="6627235"/>
          </a:xfrm>
        </p:spPr>
      </p:pic>
      <p:sp>
        <p:nvSpPr>
          <p:cNvPr id="3" name="投影片編號版面配置區 2">
            <a:extLst>
              <a:ext uri="{FF2B5EF4-FFF2-40B4-BE49-F238E27FC236}">
                <a16:creationId xmlns:a16="http://schemas.microsoft.com/office/drawing/2014/main" id="{4921E887-B01B-4A9E-9969-73E431CCAD43}"/>
              </a:ext>
            </a:extLst>
          </p:cNvPr>
          <p:cNvSpPr>
            <a:spLocks noGrp="1"/>
          </p:cNvSpPr>
          <p:nvPr>
            <p:ph type="sldNum" sz="quarter" idx="12"/>
          </p:nvPr>
        </p:nvSpPr>
        <p:spPr/>
        <p:txBody>
          <a:bodyPr/>
          <a:lstStyle/>
          <a:p>
            <a:fld id="{AFF67DF2-A695-4DA4-8418-C2857ABA0B13}" type="slidenum">
              <a:rPr lang="zh-TW" altLang="en-US" smtClean="0"/>
              <a:t>17</a:t>
            </a:fld>
            <a:endParaRPr lang="zh-TW" altLang="en-US"/>
          </a:p>
        </p:txBody>
      </p:sp>
    </p:spTree>
    <p:extLst>
      <p:ext uri="{BB962C8B-B14F-4D97-AF65-F5344CB8AC3E}">
        <p14:creationId xmlns:p14="http://schemas.microsoft.com/office/powerpoint/2010/main" val="20591614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BBFD573-3494-039D-FB1D-7A54675E3A7A}"/>
              </a:ext>
            </a:extLst>
          </p:cNvPr>
          <p:cNvSpPr>
            <a:spLocks noGrp="1"/>
          </p:cNvSpPr>
          <p:nvPr>
            <p:ph type="title"/>
          </p:nvPr>
        </p:nvSpPr>
        <p:spPr/>
        <p:txBody>
          <a:bodyPr/>
          <a:lstStyle/>
          <a:p>
            <a:endParaRPr lang="zh-TW" altLang="en-US"/>
          </a:p>
        </p:txBody>
      </p:sp>
      <p:pic>
        <p:nvPicPr>
          <p:cNvPr id="6" name="圖片 5">
            <a:extLst>
              <a:ext uri="{FF2B5EF4-FFF2-40B4-BE49-F238E27FC236}">
                <a16:creationId xmlns:a16="http://schemas.microsoft.com/office/drawing/2014/main" id="{9AB0BC9D-FC0E-7FAD-CA49-DBEF7DB12A4A}"/>
              </a:ext>
            </a:extLst>
          </p:cNvPr>
          <p:cNvPicPr>
            <a:picLocks noChangeAspect="1"/>
          </p:cNvPicPr>
          <p:nvPr/>
        </p:nvPicPr>
        <p:blipFill>
          <a:blip r:embed="rId2"/>
          <a:stretch>
            <a:fillRect/>
          </a:stretch>
        </p:blipFill>
        <p:spPr>
          <a:xfrm>
            <a:off x="97180" y="767592"/>
            <a:ext cx="11708926" cy="5322815"/>
          </a:xfrm>
          <a:prstGeom prst="rect">
            <a:avLst/>
          </a:prstGeom>
        </p:spPr>
      </p:pic>
      <p:sp>
        <p:nvSpPr>
          <p:cNvPr id="4" name="內容版面配置區 3">
            <a:extLst>
              <a:ext uri="{FF2B5EF4-FFF2-40B4-BE49-F238E27FC236}">
                <a16:creationId xmlns:a16="http://schemas.microsoft.com/office/drawing/2014/main" id="{295BA802-3EC8-20AB-1D87-A0F6FB7DF2FF}"/>
              </a:ext>
            </a:extLst>
          </p:cNvPr>
          <p:cNvSpPr>
            <a:spLocks noGrp="1"/>
          </p:cNvSpPr>
          <p:nvPr>
            <p:ph idx="1"/>
          </p:nvPr>
        </p:nvSpPr>
        <p:spPr/>
        <p:txBody>
          <a:bodyPr/>
          <a:lstStyle/>
          <a:p>
            <a:endParaRPr lang="zh-TW" altLang="en-US"/>
          </a:p>
        </p:txBody>
      </p:sp>
      <p:sp>
        <p:nvSpPr>
          <p:cNvPr id="3" name="投影片編號版面配置區 2">
            <a:extLst>
              <a:ext uri="{FF2B5EF4-FFF2-40B4-BE49-F238E27FC236}">
                <a16:creationId xmlns:a16="http://schemas.microsoft.com/office/drawing/2014/main" id="{2320DEEF-8DF9-4055-9387-C5E55F42D3F7}"/>
              </a:ext>
            </a:extLst>
          </p:cNvPr>
          <p:cNvSpPr>
            <a:spLocks noGrp="1"/>
          </p:cNvSpPr>
          <p:nvPr>
            <p:ph type="sldNum" sz="quarter" idx="12"/>
          </p:nvPr>
        </p:nvSpPr>
        <p:spPr/>
        <p:txBody>
          <a:bodyPr/>
          <a:lstStyle/>
          <a:p>
            <a:fld id="{AFF67DF2-A695-4DA4-8418-C2857ABA0B13}" type="slidenum">
              <a:rPr lang="zh-TW" altLang="en-US" smtClean="0"/>
              <a:t>18</a:t>
            </a:fld>
            <a:endParaRPr lang="zh-TW" altLang="en-US"/>
          </a:p>
        </p:txBody>
      </p:sp>
    </p:spTree>
    <p:extLst>
      <p:ext uri="{BB962C8B-B14F-4D97-AF65-F5344CB8AC3E}">
        <p14:creationId xmlns:p14="http://schemas.microsoft.com/office/powerpoint/2010/main" val="35490150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a:extLst>
              <a:ext uri="{FF2B5EF4-FFF2-40B4-BE49-F238E27FC236}">
                <a16:creationId xmlns:a16="http://schemas.microsoft.com/office/drawing/2014/main" id="{D891D8B5-F079-45F2-BBDF-E6C1CDDCA45C}"/>
              </a:ext>
            </a:extLst>
          </p:cNvPr>
          <p:cNvPicPr>
            <a:picLocks noChangeAspect="1"/>
          </p:cNvPicPr>
          <p:nvPr/>
        </p:nvPicPr>
        <p:blipFill>
          <a:blip r:embed="rId2"/>
          <a:stretch>
            <a:fillRect/>
          </a:stretch>
        </p:blipFill>
        <p:spPr>
          <a:xfrm>
            <a:off x="8660147" y="4512809"/>
            <a:ext cx="3443355" cy="2192151"/>
          </a:xfrm>
          <a:prstGeom prst="rect">
            <a:avLst/>
          </a:prstGeom>
        </p:spPr>
      </p:pic>
      <p:pic>
        <p:nvPicPr>
          <p:cNvPr id="17" name="圖片 16">
            <a:extLst>
              <a:ext uri="{FF2B5EF4-FFF2-40B4-BE49-F238E27FC236}">
                <a16:creationId xmlns:a16="http://schemas.microsoft.com/office/drawing/2014/main" id="{9CE36E24-42DD-4CAE-B1C1-3076E4858C04}"/>
              </a:ext>
            </a:extLst>
          </p:cNvPr>
          <p:cNvPicPr>
            <a:picLocks noChangeAspect="1"/>
          </p:cNvPicPr>
          <p:nvPr/>
        </p:nvPicPr>
        <p:blipFill>
          <a:blip r:embed="rId3"/>
          <a:stretch>
            <a:fillRect/>
          </a:stretch>
        </p:blipFill>
        <p:spPr>
          <a:xfrm>
            <a:off x="138045" y="4512809"/>
            <a:ext cx="3295906" cy="2094150"/>
          </a:xfrm>
          <a:prstGeom prst="rect">
            <a:avLst/>
          </a:prstGeom>
        </p:spPr>
      </p:pic>
      <p:sp>
        <p:nvSpPr>
          <p:cNvPr id="2" name="標題 1">
            <a:extLst>
              <a:ext uri="{FF2B5EF4-FFF2-40B4-BE49-F238E27FC236}">
                <a16:creationId xmlns:a16="http://schemas.microsoft.com/office/drawing/2014/main" id="{BB8A0EBC-4923-9B6B-D7EB-B1C50EC00656}"/>
              </a:ext>
            </a:extLst>
          </p:cNvPr>
          <p:cNvSpPr>
            <a:spLocks noGrp="1"/>
          </p:cNvSpPr>
          <p:nvPr>
            <p:ph type="title"/>
          </p:nvPr>
        </p:nvSpPr>
        <p:spPr/>
        <p:txBody>
          <a:bodyPr/>
          <a:lstStyle/>
          <a:p>
            <a:r>
              <a:rPr lang="en-US" altLang="zh-TW" dirty="0"/>
              <a:t>What Data Scientists can do?</a:t>
            </a:r>
            <a:endParaRPr lang="zh-TW" altLang="en-US" dirty="0"/>
          </a:p>
        </p:txBody>
      </p:sp>
      <p:sp>
        <p:nvSpPr>
          <p:cNvPr id="3" name="內容版面配置區 2">
            <a:extLst>
              <a:ext uri="{FF2B5EF4-FFF2-40B4-BE49-F238E27FC236}">
                <a16:creationId xmlns:a16="http://schemas.microsoft.com/office/drawing/2014/main" id="{2EDA1FFF-A29E-9B25-4731-C9C534D29025}"/>
              </a:ext>
            </a:extLst>
          </p:cNvPr>
          <p:cNvSpPr>
            <a:spLocks noGrp="1"/>
          </p:cNvSpPr>
          <p:nvPr>
            <p:ph idx="1"/>
          </p:nvPr>
        </p:nvSpPr>
        <p:spPr>
          <a:xfrm>
            <a:off x="260060" y="1602297"/>
            <a:ext cx="5150840" cy="5108896"/>
          </a:xfrm>
        </p:spPr>
        <p:txBody>
          <a:bodyPr/>
          <a:lstStyle/>
          <a:p>
            <a:r>
              <a:rPr lang="en-US" altLang="zh-TW" dirty="0"/>
              <a:t>In the past: Biologist (domain expert)</a:t>
            </a:r>
            <a:endParaRPr lang="zh-TW" altLang="en-US" dirty="0"/>
          </a:p>
        </p:txBody>
      </p:sp>
      <p:sp>
        <p:nvSpPr>
          <p:cNvPr id="4" name="內容版面配置區 2">
            <a:extLst>
              <a:ext uri="{FF2B5EF4-FFF2-40B4-BE49-F238E27FC236}">
                <a16:creationId xmlns:a16="http://schemas.microsoft.com/office/drawing/2014/main" id="{8BFB7FA6-24C4-2953-B5F0-879D3DFC4C45}"/>
              </a:ext>
            </a:extLst>
          </p:cNvPr>
          <p:cNvSpPr txBox="1">
            <a:spLocks/>
          </p:cNvSpPr>
          <p:nvPr/>
        </p:nvSpPr>
        <p:spPr>
          <a:xfrm>
            <a:off x="6728296" y="1596064"/>
            <a:ext cx="5150840" cy="51088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t>Now: Data Scientists -&gt; biologist</a:t>
            </a:r>
            <a:endParaRPr lang="zh-TW" altLang="en-US" dirty="0"/>
          </a:p>
        </p:txBody>
      </p:sp>
      <p:sp>
        <p:nvSpPr>
          <p:cNvPr id="5" name="投影片編號版面配置區 4">
            <a:extLst>
              <a:ext uri="{FF2B5EF4-FFF2-40B4-BE49-F238E27FC236}">
                <a16:creationId xmlns:a16="http://schemas.microsoft.com/office/drawing/2014/main" id="{38DE8A12-DBDE-4AC4-A076-69949499B098}"/>
              </a:ext>
            </a:extLst>
          </p:cNvPr>
          <p:cNvSpPr>
            <a:spLocks noGrp="1"/>
          </p:cNvSpPr>
          <p:nvPr>
            <p:ph type="sldNum" sz="quarter" idx="12"/>
          </p:nvPr>
        </p:nvSpPr>
        <p:spPr/>
        <p:txBody>
          <a:bodyPr/>
          <a:lstStyle/>
          <a:p>
            <a:fld id="{AFF67DF2-A695-4DA4-8418-C2857ABA0B13}" type="slidenum">
              <a:rPr lang="zh-TW" altLang="en-US" smtClean="0"/>
              <a:t>19</a:t>
            </a:fld>
            <a:endParaRPr lang="zh-TW" altLang="en-US"/>
          </a:p>
        </p:txBody>
      </p:sp>
      <p:sp>
        <p:nvSpPr>
          <p:cNvPr id="6" name="橢圓 5">
            <a:extLst>
              <a:ext uri="{FF2B5EF4-FFF2-40B4-BE49-F238E27FC236}">
                <a16:creationId xmlns:a16="http://schemas.microsoft.com/office/drawing/2014/main" id="{27448EB3-E848-4A65-AE5F-F99C25048069}"/>
              </a:ext>
            </a:extLst>
          </p:cNvPr>
          <p:cNvSpPr/>
          <p:nvPr/>
        </p:nvSpPr>
        <p:spPr>
          <a:xfrm>
            <a:off x="974886" y="2450909"/>
            <a:ext cx="3657600" cy="978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First:</a:t>
            </a:r>
          </a:p>
          <a:p>
            <a:pPr algn="ctr"/>
            <a:r>
              <a:rPr lang="en-US" altLang="zh-TW" dirty="0"/>
              <a:t>Background knowledge</a:t>
            </a:r>
          </a:p>
        </p:txBody>
      </p:sp>
      <p:sp>
        <p:nvSpPr>
          <p:cNvPr id="8" name="文字方塊 7">
            <a:extLst>
              <a:ext uri="{FF2B5EF4-FFF2-40B4-BE49-F238E27FC236}">
                <a16:creationId xmlns:a16="http://schemas.microsoft.com/office/drawing/2014/main" id="{F9F8ACF7-056C-4982-8AC0-30A2AE6CD29F}"/>
              </a:ext>
            </a:extLst>
          </p:cNvPr>
          <p:cNvSpPr txBox="1"/>
          <p:nvPr/>
        </p:nvSpPr>
        <p:spPr>
          <a:xfrm>
            <a:off x="534860" y="3554609"/>
            <a:ext cx="2307774" cy="646331"/>
          </a:xfrm>
          <a:prstGeom prst="rect">
            <a:avLst/>
          </a:prstGeom>
          <a:noFill/>
        </p:spPr>
        <p:txBody>
          <a:bodyPr wrap="square">
            <a:spAutoFit/>
          </a:bodyPr>
          <a:lstStyle/>
          <a:p>
            <a:pPr algn="ctr"/>
            <a:r>
              <a:rPr lang="en-US" altLang="zh-TW" dirty="0"/>
              <a:t>Focus on a specific </a:t>
            </a:r>
          </a:p>
          <a:p>
            <a:pPr algn="ctr"/>
            <a:r>
              <a:rPr lang="en-US" altLang="zh-TW" dirty="0"/>
              <a:t> gene region</a:t>
            </a:r>
            <a:endParaRPr lang="zh-TW" altLang="en-US" dirty="0"/>
          </a:p>
        </p:txBody>
      </p:sp>
      <p:sp>
        <p:nvSpPr>
          <p:cNvPr id="9" name="橢圓 8">
            <a:extLst>
              <a:ext uri="{FF2B5EF4-FFF2-40B4-BE49-F238E27FC236}">
                <a16:creationId xmlns:a16="http://schemas.microsoft.com/office/drawing/2014/main" id="{3999A246-0F0B-4D16-B6DD-011A21E4088E}"/>
              </a:ext>
            </a:extLst>
          </p:cNvPr>
          <p:cNvSpPr/>
          <p:nvPr/>
        </p:nvSpPr>
        <p:spPr>
          <a:xfrm>
            <a:off x="7390320" y="2388830"/>
            <a:ext cx="3826793" cy="10401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First:</a:t>
            </a:r>
          </a:p>
          <a:p>
            <a:pPr algn="ctr"/>
            <a:r>
              <a:rPr lang="en-US" altLang="zh-TW" dirty="0"/>
              <a:t>Statistical evidences</a:t>
            </a:r>
          </a:p>
        </p:txBody>
      </p:sp>
      <p:sp>
        <p:nvSpPr>
          <p:cNvPr id="10" name="文字方塊 9">
            <a:extLst>
              <a:ext uri="{FF2B5EF4-FFF2-40B4-BE49-F238E27FC236}">
                <a16:creationId xmlns:a16="http://schemas.microsoft.com/office/drawing/2014/main" id="{C077EA8C-5333-4744-8369-EEEF5E75754D}"/>
              </a:ext>
            </a:extLst>
          </p:cNvPr>
          <p:cNvSpPr txBox="1"/>
          <p:nvPr/>
        </p:nvSpPr>
        <p:spPr>
          <a:xfrm>
            <a:off x="9447542" y="3591805"/>
            <a:ext cx="2540572" cy="369332"/>
          </a:xfrm>
          <a:prstGeom prst="rect">
            <a:avLst/>
          </a:prstGeom>
          <a:noFill/>
        </p:spPr>
        <p:txBody>
          <a:bodyPr wrap="square">
            <a:spAutoFit/>
          </a:bodyPr>
          <a:lstStyle/>
          <a:p>
            <a:pPr algn="ctr"/>
            <a:r>
              <a:rPr lang="en-US" altLang="zh-TW" dirty="0"/>
              <a:t>Scan whole genome</a:t>
            </a:r>
            <a:endParaRPr lang="zh-TW" altLang="en-US" dirty="0"/>
          </a:p>
        </p:txBody>
      </p:sp>
      <p:sp>
        <p:nvSpPr>
          <p:cNvPr id="11" name="矩形 10">
            <a:extLst>
              <a:ext uri="{FF2B5EF4-FFF2-40B4-BE49-F238E27FC236}">
                <a16:creationId xmlns:a16="http://schemas.microsoft.com/office/drawing/2014/main" id="{4D0C6EF3-0782-4AFE-9A58-988F9CB53F39}"/>
              </a:ext>
            </a:extLst>
          </p:cNvPr>
          <p:cNvSpPr/>
          <p:nvPr/>
        </p:nvSpPr>
        <p:spPr>
          <a:xfrm>
            <a:off x="1339107" y="4291813"/>
            <a:ext cx="3099816" cy="7782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Check if the assumption valid</a:t>
            </a:r>
            <a:endParaRPr lang="zh-TW" altLang="en-US" dirty="0"/>
          </a:p>
        </p:txBody>
      </p:sp>
      <p:sp>
        <p:nvSpPr>
          <p:cNvPr id="12" name="矩形 11">
            <a:extLst>
              <a:ext uri="{FF2B5EF4-FFF2-40B4-BE49-F238E27FC236}">
                <a16:creationId xmlns:a16="http://schemas.microsoft.com/office/drawing/2014/main" id="{85E77D68-0F3D-4E05-8CE1-1A814AC1345D}"/>
              </a:ext>
            </a:extLst>
          </p:cNvPr>
          <p:cNvSpPr/>
          <p:nvPr/>
        </p:nvSpPr>
        <p:spPr>
          <a:xfrm>
            <a:off x="7753808" y="4054531"/>
            <a:ext cx="3099816" cy="68557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Identify candidate region</a:t>
            </a:r>
          </a:p>
        </p:txBody>
      </p:sp>
      <p:sp>
        <p:nvSpPr>
          <p:cNvPr id="13" name="箭號: 向下 12">
            <a:extLst>
              <a:ext uri="{FF2B5EF4-FFF2-40B4-BE49-F238E27FC236}">
                <a16:creationId xmlns:a16="http://schemas.microsoft.com/office/drawing/2014/main" id="{D113F9A5-61F7-40B4-BA9B-682B2148287D}"/>
              </a:ext>
            </a:extLst>
          </p:cNvPr>
          <p:cNvSpPr/>
          <p:nvPr/>
        </p:nvSpPr>
        <p:spPr>
          <a:xfrm>
            <a:off x="2706975" y="3622555"/>
            <a:ext cx="182040" cy="451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下 13">
            <a:extLst>
              <a:ext uri="{FF2B5EF4-FFF2-40B4-BE49-F238E27FC236}">
                <a16:creationId xmlns:a16="http://schemas.microsoft.com/office/drawing/2014/main" id="{DBCCE4F3-F04B-44F2-8F0F-DF312C4E0B36}"/>
              </a:ext>
            </a:extLst>
          </p:cNvPr>
          <p:cNvSpPr/>
          <p:nvPr/>
        </p:nvSpPr>
        <p:spPr>
          <a:xfrm>
            <a:off x="9265502" y="3554609"/>
            <a:ext cx="182040" cy="4515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箭號: 向下 14">
            <a:extLst>
              <a:ext uri="{FF2B5EF4-FFF2-40B4-BE49-F238E27FC236}">
                <a16:creationId xmlns:a16="http://schemas.microsoft.com/office/drawing/2014/main" id="{EB285951-41A4-46B8-8EA5-D1E6956A7AFC}"/>
              </a:ext>
            </a:extLst>
          </p:cNvPr>
          <p:cNvSpPr/>
          <p:nvPr/>
        </p:nvSpPr>
        <p:spPr>
          <a:xfrm rot="7093047">
            <a:off x="6323867" y="2506316"/>
            <a:ext cx="223740" cy="23793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95736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AC5E15-484B-31E3-E46A-4CCF19F385E6}"/>
              </a:ext>
            </a:extLst>
          </p:cNvPr>
          <p:cNvSpPr>
            <a:spLocks noGrp="1"/>
          </p:cNvSpPr>
          <p:nvPr>
            <p:ph type="title"/>
          </p:nvPr>
        </p:nvSpPr>
        <p:spPr/>
        <p:txBody>
          <a:bodyPr/>
          <a:lstStyle/>
          <a:p>
            <a:r>
              <a:rPr lang="en-US" altLang="zh-TW" dirty="0"/>
              <a:t>Outline</a:t>
            </a:r>
            <a:endParaRPr lang="zh-TW" altLang="en-US" dirty="0"/>
          </a:p>
        </p:txBody>
      </p:sp>
      <p:sp>
        <p:nvSpPr>
          <p:cNvPr id="3" name="內容版面配置區 2">
            <a:extLst>
              <a:ext uri="{FF2B5EF4-FFF2-40B4-BE49-F238E27FC236}">
                <a16:creationId xmlns:a16="http://schemas.microsoft.com/office/drawing/2014/main" id="{4AE14451-7AFE-3036-2AB5-8C8D34187230}"/>
              </a:ext>
            </a:extLst>
          </p:cNvPr>
          <p:cNvSpPr>
            <a:spLocks noGrp="1"/>
          </p:cNvSpPr>
          <p:nvPr>
            <p:ph idx="1"/>
          </p:nvPr>
        </p:nvSpPr>
        <p:spPr/>
        <p:txBody>
          <a:bodyPr/>
          <a:lstStyle/>
          <a:p>
            <a:r>
              <a:rPr lang="en-US" altLang="zh-TW" dirty="0"/>
              <a:t>Background for the Genomic Data Science </a:t>
            </a:r>
          </a:p>
          <a:p>
            <a:pPr marL="0" indent="0">
              <a:buNone/>
            </a:pPr>
            <a:r>
              <a:rPr lang="zh-TW" altLang="en-US" dirty="0"/>
              <a:t>    基因體資料科學背景簡介</a:t>
            </a:r>
            <a:endParaRPr lang="en-US" altLang="zh-TW" dirty="0"/>
          </a:p>
          <a:p>
            <a:endParaRPr lang="en-US" altLang="zh-TW" dirty="0"/>
          </a:p>
          <a:p>
            <a:r>
              <a:rPr lang="en-US" altLang="zh-TW" dirty="0"/>
              <a:t>Genome-Wide Association Studies </a:t>
            </a:r>
          </a:p>
          <a:p>
            <a:pPr marL="0" indent="0">
              <a:buNone/>
            </a:pPr>
            <a:r>
              <a:rPr lang="zh-TW" altLang="en-US" dirty="0"/>
              <a:t>   基因體關聯性分析</a:t>
            </a:r>
            <a:endParaRPr lang="en-US" altLang="zh-TW" dirty="0"/>
          </a:p>
          <a:p>
            <a:pPr marL="0" indent="0">
              <a:buNone/>
            </a:pPr>
            <a:endParaRPr lang="en-US" altLang="zh-TW" dirty="0"/>
          </a:p>
          <a:p>
            <a:r>
              <a:rPr lang="en-US" altLang="zh-TW" dirty="0"/>
              <a:t>Principle Component Analysis</a:t>
            </a:r>
          </a:p>
          <a:p>
            <a:pPr marL="0" indent="0">
              <a:buNone/>
            </a:pPr>
            <a:r>
              <a:rPr lang="en-US" altLang="zh-TW" dirty="0"/>
              <a:t>   </a:t>
            </a:r>
            <a:r>
              <a:rPr lang="zh-TW" altLang="en-US" dirty="0"/>
              <a:t>主成份分析</a:t>
            </a:r>
          </a:p>
        </p:txBody>
      </p:sp>
      <p:sp>
        <p:nvSpPr>
          <p:cNvPr id="4" name="投影片編號版面配置區 3">
            <a:extLst>
              <a:ext uri="{FF2B5EF4-FFF2-40B4-BE49-F238E27FC236}">
                <a16:creationId xmlns:a16="http://schemas.microsoft.com/office/drawing/2014/main" id="{6786F6B6-E3FD-868B-18AD-24EAD28F3E13}"/>
              </a:ext>
            </a:extLst>
          </p:cNvPr>
          <p:cNvSpPr>
            <a:spLocks noGrp="1"/>
          </p:cNvSpPr>
          <p:nvPr>
            <p:ph type="sldNum" sz="quarter" idx="12"/>
          </p:nvPr>
        </p:nvSpPr>
        <p:spPr/>
        <p:txBody>
          <a:bodyPr/>
          <a:lstStyle/>
          <a:p>
            <a:fld id="{0BF27A7C-1ECC-40DC-A998-3C54F3AEF378}" type="slidenum">
              <a:rPr lang="zh-TW" altLang="en-US" smtClean="0"/>
              <a:t>2</a:t>
            </a:fld>
            <a:endParaRPr lang="zh-TW" altLang="en-US"/>
          </a:p>
        </p:txBody>
      </p:sp>
    </p:spTree>
    <p:extLst>
      <p:ext uri="{BB962C8B-B14F-4D97-AF65-F5344CB8AC3E}">
        <p14:creationId xmlns:p14="http://schemas.microsoft.com/office/powerpoint/2010/main" val="25045748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FEA2E6-AB62-4E75-A4E0-D94318A2D885}"/>
              </a:ext>
            </a:extLst>
          </p:cNvPr>
          <p:cNvSpPr>
            <a:spLocks noGrp="1"/>
          </p:cNvSpPr>
          <p:nvPr>
            <p:ph type="title"/>
          </p:nvPr>
        </p:nvSpPr>
        <p:spPr/>
        <p:txBody>
          <a:bodyPr/>
          <a:lstStyle/>
          <a:p>
            <a:r>
              <a:rPr lang="en-US" altLang="zh-TW" dirty="0"/>
              <a:t>Q:</a:t>
            </a:r>
            <a:endParaRPr lang="zh-TW" altLang="en-US" dirty="0"/>
          </a:p>
        </p:txBody>
      </p:sp>
      <p:sp>
        <p:nvSpPr>
          <p:cNvPr id="3" name="內容版面配置區 2">
            <a:extLst>
              <a:ext uri="{FF2B5EF4-FFF2-40B4-BE49-F238E27FC236}">
                <a16:creationId xmlns:a16="http://schemas.microsoft.com/office/drawing/2014/main" id="{3739F690-3FF0-47DF-9267-3B180B02806B}"/>
              </a:ext>
            </a:extLst>
          </p:cNvPr>
          <p:cNvSpPr>
            <a:spLocks noGrp="1"/>
          </p:cNvSpPr>
          <p:nvPr>
            <p:ph idx="1"/>
          </p:nvPr>
        </p:nvSpPr>
        <p:spPr/>
        <p:txBody>
          <a:bodyPr/>
          <a:lstStyle/>
          <a:p>
            <a:pPr marL="514350" indent="-514350">
              <a:buAutoNum type="arabicPeriod"/>
            </a:pPr>
            <a:r>
              <a:rPr lang="zh-TW" altLang="en-US" dirty="0"/>
              <a:t>大數據 </a:t>
            </a:r>
            <a:r>
              <a:rPr lang="en-US" altLang="zh-TW" dirty="0"/>
              <a:t>(Big Data)</a:t>
            </a:r>
            <a:r>
              <a:rPr lang="zh-TW" altLang="en-US" dirty="0"/>
              <a:t> 具備有 </a:t>
            </a:r>
            <a:r>
              <a:rPr lang="en-US" altLang="zh-TW" dirty="0"/>
              <a:t>“5V” </a:t>
            </a:r>
            <a:r>
              <a:rPr lang="zh-TW" altLang="en-US" dirty="0"/>
              <a:t>的性質，所謂的 </a:t>
            </a:r>
            <a:r>
              <a:rPr lang="en-US" altLang="zh-TW" dirty="0"/>
              <a:t>5V </a:t>
            </a:r>
            <a:r>
              <a:rPr lang="zh-TW" altLang="en-US" dirty="0"/>
              <a:t>指的是哪五個性質</a:t>
            </a:r>
            <a:r>
              <a:rPr lang="en-US" altLang="zh-TW" dirty="0"/>
              <a:t>?</a:t>
            </a:r>
          </a:p>
          <a:p>
            <a:pPr marL="514350" indent="-514350">
              <a:buAutoNum type="arabicPeriod"/>
            </a:pPr>
            <a:endParaRPr lang="en-US" altLang="zh-TW" dirty="0"/>
          </a:p>
          <a:p>
            <a:pPr marL="514350" indent="-514350">
              <a:buAutoNum type="arabicPeriod"/>
            </a:pPr>
            <a:r>
              <a:rPr lang="zh-TW" altLang="en-US" dirty="0"/>
              <a:t>請寫出 </a:t>
            </a:r>
            <a:r>
              <a:rPr lang="en-US" altLang="zh-TW" dirty="0"/>
              <a:t>(a), (b) </a:t>
            </a:r>
            <a:r>
              <a:rPr lang="zh-TW" altLang="en-US" dirty="0"/>
              <a:t>現象在各自在 </a:t>
            </a:r>
            <a:r>
              <a:rPr lang="en-US" altLang="zh-TW" dirty="0"/>
              <a:t>“5V”</a:t>
            </a:r>
            <a:r>
              <a:rPr lang="zh-TW" altLang="en-US" dirty="0"/>
              <a:t> 中最符合的性質</a:t>
            </a:r>
            <a:r>
              <a:rPr lang="en-US" altLang="zh-TW" dirty="0"/>
              <a:t>?</a:t>
            </a:r>
            <a:r>
              <a:rPr lang="zh-TW" altLang="en-US" dirty="0"/>
              <a:t> </a:t>
            </a:r>
            <a:endParaRPr lang="en-US" altLang="zh-TW" dirty="0"/>
          </a:p>
          <a:p>
            <a:pPr marL="0" indent="0">
              <a:buNone/>
            </a:pPr>
            <a:r>
              <a:rPr lang="en-US" altLang="zh-TW" dirty="0"/>
              <a:t>(a) </a:t>
            </a:r>
            <a:r>
              <a:rPr lang="zh-TW" altLang="en-US" dirty="0"/>
              <a:t>取得基因體資訊的成本下降，基因體相關研究的樣本數變大，每次研究所面對的資料量也變得很大。</a:t>
            </a:r>
            <a:r>
              <a:rPr lang="en-US" altLang="zh-TW" dirty="0"/>
              <a:t> </a:t>
            </a:r>
          </a:p>
          <a:p>
            <a:pPr marL="0" indent="0">
              <a:buNone/>
            </a:pPr>
            <a:r>
              <a:rPr lang="en-US" altLang="zh-TW" dirty="0"/>
              <a:t>(b) </a:t>
            </a:r>
            <a:r>
              <a:rPr lang="zh-TW" altLang="en-US" dirty="0"/>
              <a:t>基因體資料在分析前，常有嚴格的資料清理流程，增加資料可靠度，也進一步增加所得到研究成果的正確性。</a:t>
            </a:r>
            <a:endParaRPr lang="en-US" altLang="zh-TW" dirty="0"/>
          </a:p>
          <a:p>
            <a:pPr marL="0" indent="0">
              <a:buNone/>
            </a:pPr>
            <a:endParaRPr lang="en-US" altLang="zh-TW" dirty="0"/>
          </a:p>
        </p:txBody>
      </p:sp>
      <p:sp>
        <p:nvSpPr>
          <p:cNvPr id="4" name="投影片編號版面配置區 3">
            <a:extLst>
              <a:ext uri="{FF2B5EF4-FFF2-40B4-BE49-F238E27FC236}">
                <a16:creationId xmlns:a16="http://schemas.microsoft.com/office/drawing/2014/main" id="{A681E54C-5FB4-45C1-A327-B007EDE7303E}"/>
              </a:ext>
            </a:extLst>
          </p:cNvPr>
          <p:cNvSpPr>
            <a:spLocks noGrp="1"/>
          </p:cNvSpPr>
          <p:nvPr>
            <p:ph type="sldNum" sz="quarter" idx="12"/>
          </p:nvPr>
        </p:nvSpPr>
        <p:spPr/>
        <p:txBody>
          <a:bodyPr/>
          <a:lstStyle/>
          <a:p>
            <a:fld id="{AFF67DF2-A695-4DA4-8418-C2857ABA0B13}" type="slidenum">
              <a:rPr lang="zh-TW" altLang="en-US" smtClean="0"/>
              <a:t>20</a:t>
            </a:fld>
            <a:endParaRPr lang="zh-TW" altLang="en-US"/>
          </a:p>
        </p:txBody>
      </p:sp>
    </p:spTree>
    <p:extLst>
      <p:ext uri="{BB962C8B-B14F-4D97-AF65-F5344CB8AC3E}">
        <p14:creationId xmlns:p14="http://schemas.microsoft.com/office/powerpoint/2010/main" val="16196982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512CE4-66C0-7D11-1D36-A6148A737474}"/>
              </a:ext>
            </a:extLst>
          </p:cNvPr>
          <p:cNvSpPr>
            <a:spLocks noGrp="1"/>
          </p:cNvSpPr>
          <p:nvPr>
            <p:ph type="title"/>
          </p:nvPr>
        </p:nvSpPr>
        <p:spPr/>
        <p:txBody>
          <a:bodyPr/>
          <a:lstStyle/>
          <a:p>
            <a:r>
              <a:rPr lang="en-US" altLang="zh-TW" b="1" dirty="0">
                <a:solidFill>
                  <a:srgbClr val="FF0000"/>
                </a:solidFill>
              </a:rPr>
              <a:t>G</a:t>
            </a:r>
            <a:r>
              <a:rPr lang="en-US" altLang="zh-TW" dirty="0"/>
              <a:t>enome-</a:t>
            </a:r>
            <a:r>
              <a:rPr lang="en-US" altLang="zh-TW" b="1" dirty="0">
                <a:solidFill>
                  <a:srgbClr val="FF0000"/>
                </a:solidFill>
              </a:rPr>
              <a:t>W</a:t>
            </a:r>
            <a:r>
              <a:rPr lang="en-US" altLang="zh-TW" dirty="0"/>
              <a:t>ide </a:t>
            </a:r>
            <a:r>
              <a:rPr lang="en-US" altLang="zh-TW" b="1" dirty="0">
                <a:solidFill>
                  <a:srgbClr val="FF0000"/>
                </a:solidFill>
              </a:rPr>
              <a:t>A</a:t>
            </a:r>
            <a:r>
              <a:rPr lang="en-US" altLang="zh-TW" dirty="0"/>
              <a:t>ssociation </a:t>
            </a:r>
            <a:r>
              <a:rPr lang="en-US" altLang="zh-TW" b="1" dirty="0">
                <a:solidFill>
                  <a:srgbClr val="FF0000"/>
                </a:solidFill>
              </a:rPr>
              <a:t>S</a:t>
            </a:r>
            <a:r>
              <a:rPr lang="en-US" altLang="zh-TW" dirty="0"/>
              <a:t>tudy (GWAS)</a:t>
            </a:r>
            <a:br>
              <a:rPr lang="en-US" altLang="zh-TW" dirty="0"/>
            </a:br>
            <a:r>
              <a:rPr lang="en-US" altLang="zh-TW" dirty="0"/>
              <a:t>(</a:t>
            </a:r>
            <a:r>
              <a:rPr lang="zh-TW" altLang="en-US" dirty="0"/>
              <a:t>全基因體關聯性分析</a:t>
            </a:r>
            <a:r>
              <a:rPr lang="en-US" altLang="zh-TW" dirty="0"/>
              <a:t>)</a:t>
            </a:r>
            <a:endParaRPr lang="zh-TW" altLang="en-US" dirty="0"/>
          </a:p>
        </p:txBody>
      </p:sp>
      <p:sp>
        <p:nvSpPr>
          <p:cNvPr id="3" name="內容版面配置區 2">
            <a:extLst>
              <a:ext uri="{FF2B5EF4-FFF2-40B4-BE49-F238E27FC236}">
                <a16:creationId xmlns:a16="http://schemas.microsoft.com/office/drawing/2014/main" id="{4130106F-7362-4FB9-8221-3817D8FDAB67}"/>
              </a:ext>
            </a:extLst>
          </p:cNvPr>
          <p:cNvSpPr>
            <a:spLocks noGrp="1"/>
          </p:cNvSpPr>
          <p:nvPr>
            <p:ph idx="1"/>
          </p:nvPr>
        </p:nvSpPr>
        <p:spPr/>
        <p:txBody>
          <a:bodyPr/>
          <a:lstStyle/>
          <a:p>
            <a:r>
              <a:rPr lang="en-US" altLang="zh-TW" b="0" i="0" dirty="0">
                <a:solidFill>
                  <a:srgbClr val="202122"/>
                </a:solidFill>
                <a:effectLst/>
                <a:latin typeface="Arial" panose="020B0604020202020204" pitchFamily="34" charset="0"/>
              </a:rPr>
              <a:t> </a:t>
            </a:r>
            <a:r>
              <a:rPr lang="en-US" altLang="zh-TW" b="0" i="0" dirty="0">
                <a:effectLst/>
                <a:latin typeface="Arial" panose="020B0604020202020204" pitchFamily="34" charset="0"/>
              </a:rPr>
              <a:t>a </a:t>
            </a:r>
            <a:r>
              <a:rPr lang="en-US" altLang="zh-TW" b="0" i="0" u="none" strike="noStrike" dirty="0">
                <a:effectLst/>
                <a:latin typeface="Arial" panose="020B0604020202020204" pitchFamily="34" charset="0"/>
              </a:rPr>
              <a:t>study</a:t>
            </a:r>
            <a:r>
              <a:rPr lang="en-US" altLang="zh-TW" b="0" i="0" dirty="0">
                <a:effectLst/>
                <a:latin typeface="Arial" panose="020B0604020202020204" pitchFamily="34" charset="0"/>
              </a:rPr>
              <a:t> of a genome-wide (</a:t>
            </a:r>
            <a:r>
              <a:rPr lang="zh-TW" altLang="en-US" b="0" i="0" dirty="0">
                <a:effectLst/>
                <a:latin typeface="Arial" panose="020B0604020202020204" pitchFamily="34" charset="0"/>
              </a:rPr>
              <a:t>全基因體</a:t>
            </a:r>
            <a:r>
              <a:rPr lang="en-US" altLang="zh-TW" b="0" i="0" dirty="0">
                <a:effectLst/>
                <a:latin typeface="Arial" panose="020B0604020202020204" pitchFamily="34" charset="0"/>
              </a:rPr>
              <a:t>)</a:t>
            </a:r>
            <a:r>
              <a:rPr lang="zh-TW" altLang="en-US" b="0" i="0" dirty="0">
                <a:effectLst/>
                <a:latin typeface="Arial" panose="020B0604020202020204" pitchFamily="34" charset="0"/>
              </a:rPr>
              <a:t> </a:t>
            </a:r>
            <a:r>
              <a:rPr lang="en-US" altLang="zh-TW" b="0" i="0" dirty="0">
                <a:effectLst/>
                <a:latin typeface="Arial" panose="020B0604020202020204" pitchFamily="34" charset="0"/>
              </a:rPr>
              <a:t>set of </a:t>
            </a:r>
            <a:r>
              <a:rPr lang="en-US" altLang="zh-TW" b="0" i="0" u="none" strike="noStrike" dirty="0">
                <a:effectLst/>
                <a:latin typeface="Arial" panose="020B0604020202020204" pitchFamily="34" charset="0"/>
              </a:rPr>
              <a:t>genetic variants(</a:t>
            </a:r>
            <a:r>
              <a:rPr lang="zh-TW" altLang="en-US" b="0" i="0" u="none" strike="noStrike" dirty="0">
                <a:effectLst/>
                <a:latin typeface="Arial" panose="020B0604020202020204" pitchFamily="34" charset="0"/>
              </a:rPr>
              <a:t>基因變量</a:t>
            </a:r>
            <a:r>
              <a:rPr lang="en-US" altLang="zh-TW" b="0" i="0" u="none" strike="noStrike" dirty="0">
                <a:effectLst/>
                <a:latin typeface="Arial" panose="020B0604020202020204" pitchFamily="34" charset="0"/>
              </a:rPr>
              <a:t>)</a:t>
            </a:r>
            <a:r>
              <a:rPr lang="en-US" altLang="zh-TW" b="0" i="0" dirty="0">
                <a:effectLst/>
                <a:latin typeface="Arial" panose="020B0604020202020204" pitchFamily="34" charset="0"/>
              </a:rPr>
              <a:t> in different individuals to see if any variant(</a:t>
            </a:r>
            <a:r>
              <a:rPr lang="zh-TW" altLang="en-US" dirty="0">
                <a:latin typeface="Arial" panose="020B0604020202020204" pitchFamily="34" charset="0"/>
              </a:rPr>
              <a:t>變量</a:t>
            </a:r>
            <a:r>
              <a:rPr lang="en-US" altLang="zh-TW" dirty="0">
                <a:latin typeface="Arial" panose="020B0604020202020204" pitchFamily="34" charset="0"/>
              </a:rPr>
              <a:t>)</a:t>
            </a:r>
            <a:r>
              <a:rPr lang="en-US" altLang="zh-TW" b="0" i="0" dirty="0">
                <a:effectLst/>
                <a:latin typeface="Arial" panose="020B0604020202020204" pitchFamily="34" charset="0"/>
              </a:rPr>
              <a:t> is associated with a trait (</a:t>
            </a:r>
            <a:r>
              <a:rPr lang="zh-TW" altLang="en-US" b="0" i="0" dirty="0">
                <a:effectLst/>
                <a:latin typeface="Arial" panose="020B0604020202020204" pitchFamily="34" charset="0"/>
              </a:rPr>
              <a:t>性狀</a:t>
            </a:r>
            <a:r>
              <a:rPr lang="en-US" altLang="zh-TW" b="0" i="0" dirty="0">
                <a:effectLst/>
                <a:latin typeface="Arial" panose="020B0604020202020204" pitchFamily="34" charset="0"/>
              </a:rPr>
              <a:t>)</a:t>
            </a:r>
            <a:r>
              <a:rPr lang="en-US" altLang="zh-TW" b="0" i="0" dirty="0">
                <a:solidFill>
                  <a:srgbClr val="202122"/>
                </a:solidFill>
                <a:effectLst/>
                <a:latin typeface="Arial" panose="020B0604020202020204" pitchFamily="34" charset="0"/>
              </a:rPr>
              <a:t>.</a:t>
            </a:r>
            <a:endParaRPr lang="zh-TW" altLang="en-US" dirty="0"/>
          </a:p>
        </p:txBody>
      </p:sp>
      <p:sp>
        <p:nvSpPr>
          <p:cNvPr id="4" name="投影片編號版面配置區 3">
            <a:extLst>
              <a:ext uri="{FF2B5EF4-FFF2-40B4-BE49-F238E27FC236}">
                <a16:creationId xmlns:a16="http://schemas.microsoft.com/office/drawing/2014/main" id="{0832CE19-8C49-7383-7539-8586656FBA95}"/>
              </a:ext>
            </a:extLst>
          </p:cNvPr>
          <p:cNvSpPr>
            <a:spLocks noGrp="1"/>
          </p:cNvSpPr>
          <p:nvPr>
            <p:ph type="sldNum" sz="quarter" idx="12"/>
          </p:nvPr>
        </p:nvSpPr>
        <p:spPr/>
        <p:txBody>
          <a:bodyPr/>
          <a:lstStyle/>
          <a:p>
            <a:fld id="{42B32856-0948-4E8A-A91F-94156E823626}" type="slidenum">
              <a:rPr lang="zh-TW" altLang="en-US" smtClean="0"/>
              <a:t>21</a:t>
            </a:fld>
            <a:endParaRPr lang="zh-TW" altLang="en-US"/>
          </a:p>
        </p:txBody>
      </p:sp>
      <p:pic>
        <p:nvPicPr>
          <p:cNvPr id="5" name="Picture 6" descr="https://img.purch.com/w/640/aHR0cDovL3d3dy5saXZlc2NpZW5jZS5jb20vaW1hZ2VzL2kvMDAwLzAzMC80MzUvaTAyL2Nocm9tb3NvbWVzX3RvcC1pbWFnZS5qcGc/MTM0NjE3MzgxNw==">
            <a:extLst>
              <a:ext uri="{FF2B5EF4-FFF2-40B4-BE49-F238E27FC236}">
                <a16:creationId xmlns:a16="http://schemas.microsoft.com/office/drawing/2014/main" id="{E445F5AD-ECA7-267A-60DE-E24D19F2EA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7173" y="4102079"/>
            <a:ext cx="3561407" cy="178626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World Population Day 2022">
            <a:extLst>
              <a:ext uri="{FF2B5EF4-FFF2-40B4-BE49-F238E27FC236}">
                <a16:creationId xmlns:a16="http://schemas.microsoft.com/office/drawing/2014/main" id="{0E68CD9E-9276-6E93-0C5E-6FB8434B4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631" y="3369901"/>
            <a:ext cx="5448701" cy="3064894"/>
          </a:xfrm>
          <a:prstGeom prst="rect">
            <a:avLst/>
          </a:prstGeom>
          <a:noFill/>
          <a:extLst>
            <a:ext uri="{909E8E84-426E-40DD-AFC4-6F175D3DCCD1}">
              <a14:hiddenFill xmlns:a14="http://schemas.microsoft.com/office/drawing/2010/main">
                <a:solidFill>
                  <a:srgbClr val="FFFFFF"/>
                </a:solidFill>
              </a14:hiddenFill>
            </a:ext>
          </a:extLst>
        </p:spPr>
      </p:pic>
      <p:sp>
        <p:nvSpPr>
          <p:cNvPr id="7" name="文字方塊 6">
            <a:extLst>
              <a:ext uri="{FF2B5EF4-FFF2-40B4-BE49-F238E27FC236}">
                <a16:creationId xmlns:a16="http://schemas.microsoft.com/office/drawing/2014/main" id="{36B9276C-3416-AB9F-3BDC-87C54D436105}"/>
              </a:ext>
            </a:extLst>
          </p:cNvPr>
          <p:cNvSpPr txBox="1"/>
          <p:nvPr/>
        </p:nvSpPr>
        <p:spPr>
          <a:xfrm>
            <a:off x="532599" y="6369764"/>
            <a:ext cx="5223308" cy="246221"/>
          </a:xfrm>
          <a:prstGeom prst="rect">
            <a:avLst/>
          </a:prstGeom>
          <a:noFill/>
        </p:spPr>
        <p:txBody>
          <a:bodyPr wrap="square">
            <a:spAutoFit/>
          </a:bodyPr>
          <a:lstStyle/>
          <a:p>
            <a:r>
              <a:rPr lang="zh-TW" altLang="en-US" sz="1000" dirty="0"/>
              <a:t>https://img.jagranjosh.com/images/2022/July/1172022/Compress_world_Population.webp</a:t>
            </a:r>
          </a:p>
        </p:txBody>
      </p:sp>
      <p:sp>
        <p:nvSpPr>
          <p:cNvPr id="8" name="箭號: 左-右雙向 7">
            <a:extLst>
              <a:ext uri="{FF2B5EF4-FFF2-40B4-BE49-F238E27FC236}">
                <a16:creationId xmlns:a16="http://schemas.microsoft.com/office/drawing/2014/main" id="{79EEA555-A7BB-4D8F-461B-E7DFB391A320}"/>
              </a:ext>
            </a:extLst>
          </p:cNvPr>
          <p:cNvSpPr/>
          <p:nvPr/>
        </p:nvSpPr>
        <p:spPr>
          <a:xfrm>
            <a:off x="6390832" y="4817452"/>
            <a:ext cx="1333841" cy="355524"/>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36BCA37B-1AC6-3350-051D-559F12DEBDE1}"/>
              </a:ext>
            </a:extLst>
          </p:cNvPr>
          <p:cNvSpPr txBox="1"/>
          <p:nvPr/>
        </p:nvSpPr>
        <p:spPr>
          <a:xfrm>
            <a:off x="6458552" y="4272166"/>
            <a:ext cx="1333841" cy="523220"/>
          </a:xfrm>
          <a:prstGeom prst="rect">
            <a:avLst/>
          </a:prstGeom>
          <a:noFill/>
        </p:spPr>
        <p:txBody>
          <a:bodyPr wrap="square" rtlCol="0">
            <a:spAutoFit/>
          </a:bodyPr>
          <a:lstStyle/>
          <a:p>
            <a:r>
              <a:rPr lang="en-US" altLang="zh-TW" sz="2800" b="1" dirty="0"/>
              <a:t>GWAS</a:t>
            </a:r>
            <a:endParaRPr lang="zh-TW" altLang="en-US" sz="2800" b="1" dirty="0"/>
          </a:p>
        </p:txBody>
      </p:sp>
    </p:spTree>
    <p:extLst>
      <p:ext uri="{BB962C8B-B14F-4D97-AF65-F5344CB8AC3E}">
        <p14:creationId xmlns:p14="http://schemas.microsoft.com/office/powerpoint/2010/main" val="24983199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86DBAFD-581A-3260-D397-684F7A7AD5C8}"/>
              </a:ext>
            </a:extLst>
          </p:cNvPr>
          <p:cNvSpPr>
            <a:spLocks noGrp="1"/>
          </p:cNvSpPr>
          <p:nvPr>
            <p:ph type="sldNum" sz="quarter" idx="12"/>
          </p:nvPr>
        </p:nvSpPr>
        <p:spPr/>
        <p:txBody>
          <a:bodyPr/>
          <a:lstStyle/>
          <a:p>
            <a:fld id="{42B32856-0948-4E8A-A91F-94156E823626}" type="slidenum">
              <a:rPr lang="zh-TW" altLang="en-US" smtClean="0"/>
              <a:t>22</a:t>
            </a:fld>
            <a:endParaRPr lang="zh-TW" altLang="en-US"/>
          </a:p>
        </p:txBody>
      </p:sp>
      <p:sp>
        <p:nvSpPr>
          <p:cNvPr id="5" name="矩形: 圓角 4">
            <a:extLst>
              <a:ext uri="{FF2B5EF4-FFF2-40B4-BE49-F238E27FC236}">
                <a16:creationId xmlns:a16="http://schemas.microsoft.com/office/drawing/2014/main" id="{FB1B5CD0-A44B-4B0C-04E0-76C71EE8DF11}"/>
              </a:ext>
            </a:extLst>
          </p:cNvPr>
          <p:cNvSpPr/>
          <p:nvPr/>
        </p:nvSpPr>
        <p:spPr>
          <a:xfrm>
            <a:off x="754584" y="1283068"/>
            <a:ext cx="3955983" cy="4486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3200" u="sng" dirty="0"/>
              <a:t>Trait</a:t>
            </a:r>
          </a:p>
          <a:p>
            <a:pPr algn="ctr"/>
            <a:endParaRPr lang="en-US" altLang="zh-TW" sz="3200" dirty="0"/>
          </a:p>
          <a:p>
            <a:pPr algn="ctr"/>
            <a:r>
              <a:rPr lang="en-US" altLang="zh-TW" sz="3200" dirty="0"/>
              <a:t>Hight</a:t>
            </a:r>
          </a:p>
          <a:p>
            <a:pPr algn="ctr"/>
            <a:endParaRPr lang="en-US" altLang="zh-TW" sz="3200" dirty="0"/>
          </a:p>
          <a:p>
            <a:pPr algn="ctr"/>
            <a:r>
              <a:rPr lang="en-US" altLang="zh-TW" sz="3200" dirty="0"/>
              <a:t>Cancer</a:t>
            </a:r>
          </a:p>
          <a:p>
            <a:pPr algn="ctr"/>
            <a:endParaRPr lang="en-US" altLang="zh-TW" sz="3200" dirty="0"/>
          </a:p>
          <a:p>
            <a:pPr algn="ctr"/>
            <a:r>
              <a:rPr lang="en-US" altLang="zh-TW" sz="3200" dirty="0"/>
              <a:t>Drug</a:t>
            </a:r>
          </a:p>
          <a:p>
            <a:pPr algn="ctr"/>
            <a:endParaRPr lang="en-US" altLang="zh-TW" sz="3200" dirty="0"/>
          </a:p>
          <a:p>
            <a:pPr algn="ctr"/>
            <a:endParaRPr lang="zh-TW" altLang="en-US" dirty="0"/>
          </a:p>
        </p:txBody>
      </p:sp>
      <p:sp>
        <p:nvSpPr>
          <p:cNvPr id="6" name="矩形: 圓角 5">
            <a:extLst>
              <a:ext uri="{FF2B5EF4-FFF2-40B4-BE49-F238E27FC236}">
                <a16:creationId xmlns:a16="http://schemas.microsoft.com/office/drawing/2014/main" id="{2A54BDB9-1BD7-EB6B-FE8F-083359A60671}"/>
              </a:ext>
            </a:extLst>
          </p:cNvPr>
          <p:cNvSpPr/>
          <p:nvPr/>
        </p:nvSpPr>
        <p:spPr>
          <a:xfrm>
            <a:off x="7902341" y="1285976"/>
            <a:ext cx="3955983" cy="44862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3200" u="sng" dirty="0"/>
              <a:t>Genetic Variants</a:t>
            </a:r>
          </a:p>
          <a:p>
            <a:pPr algn="ctr"/>
            <a:endParaRPr lang="en-US" altLang="zh-TW" sz="3200" u="sng" dirty="0"/>
          </a:p>
          <a:p>
            <a:pPr algn="ctr"/>
            <a:endParaRPr lang="en-US" altLang="zh-TW" sz="3200" u="sng" dirty="0"/>
          </a:p>
          <a:p>
            <a:pPr algn="ctr"/>
            <a:endParaRPr lang="en-US" altLang="zh-TW" sz="3200" u="sng" dirty="0"/>
          </a:p>
          <a:p>
            <a:pPr algn="ctr"/>
            <a:endParaRPr lang="en-US" altLang="zh-TW" sz="3200" u="sng" dirty="0"/>
          </a:p>
          <a:p>
            <a:pPr algn="ctr"/>
            <a:endParaRPr lang="en-US" altLang="zh-TW" sz="3200" u="sng" dirty="0"/>
          </a:p>
          <a:p>
            <a:pPr algn="ctr"/>
            <a:endParaRPr lang="en-US" altLang="zh-TW" sz="3200" dirty="0"/>
          </a:p>
          <a:p>
            <a:pPr algn="ctr"/>
            <a:endParaRPr lang="en-US" altLang="zh-TW" sz="3200" dirty="0"/>
          </a:p>
          <a:p>
            <a:pPr algn="ctr"/>
            <a:endParaRPr lang="zh-TW" altLang="en-US" dirty="0"/>
          </a:p>
        </p:txBody>
      </p:sp>
      <p:pic>
        <p:nvPicPr>
          <p:cNvPr id="6146" name="Picture 2" descr="什麼是單核苷酸多型性(SNP)？ - 滿蓮基因科技有限公司">
            <a:extLst>
              <a:ext uri="{FF2B5EF4-FFF2-40B4-BE49-F238E27FC236}">
                <a16:creationId xmlns:a16="http://schemas.microsoft.com/office/drawing/2014/main" id="{9AD962F7-6A9F-30C0-70A2-64D36DD3EF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4438" y="2502808"/>
            <a:ext cx="3271787" cy="219209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9" name="直線單箭頭接點 8">
            <a:extLst>
              <a:ext uri="{FF2B5EF4-FFF2-40B4-BE49-F238E27FC236}">
                <a16:creationId xmlns:a16="http://schemas.microsoft.com/office/drawing/2014/main" id="{1E9F1052-C11C-A1BA-D137-8D620ACBA117}"/>
              </a:ext>
            </a:extLst>
          </p:cNvPr>
          <p:cNvCxnSpPr>
            <a:cxnSpLocks/>
          </p:cNvCxnSpPr>
          <p:nvPr/>
        </p:nvCxnSpPr>
        <p:spPr>
          <a:xfrm>
            <a:off x="3946358" y="2618072"/>
            <a:ext cx="384048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0" name="直線單箭頭接點 9">
            <a:extLst>
              <a:ext uri="{FF2B5EF4-FFF2-40B4-BE49-F238E27FC236}">
                <a16:creationId xmlns:a16="http://schemas.microsoft.com/office/drawing/2014/main" id="{442B4B63-6129-113D-1314-60CB2B0B47B6}"/>
              </a:ext>
            </a:extLst>
          </p:cNvPr>
          <p:cNvCxnSpPr>
            <a:cxnSpLocks/>
          </p:cNvCxnSpPr>
          <p:nvPr/>
        </p:nvCxnSpPr>
        <p:spPr>
          <a:xfrm>
            <a:off x="3946358" y="3713747"/>
            <a:ext cx="384048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11" name="直線單箭頭接點 10">
            <a:extLst>
              <a:ext uri="{FF2B5EF4-FFF2-40B4-BE49-F238E27FC236}">
                <a16:creationId xmlns:a16="http://schemas.microsoft.com/office/drawing/2014/main" id="{C49B0904-F898-C1D8-048C-964C0F381AD6}"/>
              </a:ext>
            </a:extLst>
          </p:cNvPr>
          <p:cNvCxnSpPr>
            <a:cxnSpLocks/>
          </p:cNvCxnSpPr>
          <p:nvPr/>
        </p:nvCxnSpPr>
        <p:spPr>
          <a:xfrm>
            <a:off x="3946358" y="4691997"/>
            <a:ext cx="3840480" cy="290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12" name="文字方塊 11">
            <a:extLst>
              <a:ext uri="{FF2B5EF4-FFF2-40B4-BE49-F238E27FC236}">
                <a16:creationId xmlns:a16="http://schemas.microsoft.com/office/drawing/2014/main" id="{83C58A50-DE03-E0AE-D2E4-B7FDFFFE324D}"/>
              </a:ext>
            </a:extLst>
          </p:cNvPr>
          <p:cNvSpPr txBox="1"/>
          <p:nvPr/>
        </p:nvSpPr>
        <p:spPr>
          <a:xfrm>
            <a:off x="3371050" y="2252629"/>
            <a:ext cx="4110385" cy="369332"/>
          </a:xfrm>
          <a:prstGeom prst="rect">
            <a:avLst/>
          </a:prstGeom>
          <a:noFill/>
        </p:spPr>
        <p:txBody>
          <a:bodyPr wrap="square" rtlCol="0">
            <a:spAutoFit/>
          </a:bodyPr>
          <a:lstStyle/>
          <a:p>
            <a:r>
              <a:rPr lang="en-US" altLang="zh-TW" b="1" dirty="0"/>
              <a:t>Continuous</a:t>
            </a:r>
            <a:r>
              <a:rPr lang="en-US" altLang="zh-TW" dirty="0"/>
              <a:t>      </a:t>
            </a:r>
            <a:r>
              <a:rPr lang="en-US" altLang="zh-TW" b="1" dirty="0">
                <a:solidFill>
                  <a:srgbClr val="0070C0"/>
                </a:solidFill>
              </a:rPr>
              <a:t>linear regression model</a:t>
            </a:r>
            <a:endParaRPr lang="zh-TW" altLang="en-US" b="1" dirty="0">
              <a:solidFill>
                <a:srgbClr val="0070C0"/>
              </a:solidFill>
            </a:endParaRPr>
          </a:p>
        </p:txBody>
      </p:sp>
      <p:sp>
        <p:nvSpPr>
          <p:cNvPr id="13" name="文字方塊 12">
            <a:extLst>
              <a:ext uri="{FF2B5EF4-FFF2-40B4-BE49-F238E27FC236}">
                <a16:creationId xmlns:a16="http://schemas.microsoft.com/office/drawing/2014/main" id="{63831F57-1525-9718-131D-57EA0367FE0F}"/>
              </a:ext>
            </a:extLst>
          </p:cNvPr>
          <p:cNvSpPr txBox="1"/>
          <p:nvPr/>
        </p:nvSpPr>
        <p:spPr>
          <a:xfrm>
            <a:off x="3371050" y="3338544"/>
            <a:ext cx="4110385" cy="369332"/>
          </a:xfrm>
          <a:prstGeom prst="rect">
            <a:avLst/>
          </a:prstGeom>
          <a:noFill/>
        </p:spPr>
        <p:txBody>
          <a:bodyPr wrap="square" rtlCol="0">
            <a:spAutoFit/>
          </a:bodyPr>
          <a:lstStyle/>
          <a:p>
            <a:r>
              <a:rPr lang="en-US" altLang="zh-TW" b="1" dirty="0"/>
              <a:t>Binary</a:t>
            </a:r>
            <a:r>
              <a:rPr lang="en-US" altLang="zh-TW" dirty="0"/>
              <a:t>              </a:t>
            </a:r>
            <a:r>
              <a:rPr lang="en-US" altLang="zh-TW" b="1" dirty="0">
                <a:solidFill>
                  <a:srgbClr val="0070C0"/>
                </a:solidFill>
              </a:rPr>
              <a:t>logistic regression model</a:t>
            </a:r>
            <a:endParaRPr lang="zh-TW" altLang="en-US" b="1" dirty="0">
              <a:solidFill>
                <a:srgbClr val="0070C0"/>
              </a:solidFill>
            </a:endParaRPr>
          </a:p>
        </p:txBody>
      </p:sp>
      <p:sp>
        <p:nvSpPr>
          <p:cNvPr id="14" name="文字方塊 13">
            <a:extLst>
              <a:ext uri="{FF2B5EF4-FFF2-40B4-BE49-F238E27FC236}">
                <a16:creationId xmlns:a16="http://schemas.microsoft.com/office/drawing/2014/main" id="{0FAD7117-0BB8-5991-E153-46D087A54CB5}"/>
              </a:ext>
            </a:extLst>
          </p:cNvPr>
          <p:cNvSpPr txBox="1"/>
          <p:nvPr/>
        </p:nvSpPr>
        <p:spPr>
          <a:xfrm>
            <a:off x="3371050" y="4243681"/>
            <a:ext cx="4531289" cy="369332"/>
          </a:xfrm>
          <a:prstGeom prst="rect">
            <a:avLst/>
          </a:prstGeom>
          <a:noFill/>
        </p:spPr>
        <p:txBody>
          <a:bodyPr wrap="square" rtlCol="0">
            <a:spAutoFit/>
          </a:bodyPr>
          <a:lstStyle/>
          <a:p>
            <a:r>
              <a:rPr lang="en-US" altLang="zh-TW" b="1" dirty="0"/>
              <a:t>Survival</a:t>
            </a:r>
            <a:r>
              <a:rPr lang="en-US" altLang="zh-TW" dirty="0"/>
              <a:t>           </a:t>
            </a:r>
            <a:r>
              <a:rPr lang="en-US" altLang="zh-TW" b="1" dirty="0">
                <a:solidFill>
                  <a:srgbClr val="0070C0"/>
                </a:solidFill>
              </a:rPr>
              <a:t>Cox-Proportional hazard model</a:t>
            </a:r>
            <a:endParaRPr lang="zh-TW" altLang="en-US" b="1" dirty="0">
              <a:solidFill>
                <a:srgbClr val="0070C0"/>
              </a:solidFill>
            </a:endParaRPr>
          </a:p>
        </p:txBody>
      </p:sp>
      <p:sp>
        <p:nvSpPr>
          <p:cNvPr id="2" name="文字方塊 1">
            <a:extLst>
              <a:ext uri="{FF2B5EF4-FFF2-40B4-BE49-F238E27FC236}">
                <a16:creationId xmlns:a16="http://schemas.microsoft.com/office/drawing/2014/main" id="{E63A3CDC-BC9B-4349-93E4-B54EAB259D3A}"/>
              </a:ext>
            </a:extLst>
          </p:cNvPr>
          <p:cNvSpPr txBox="1"/>
          <p:nvPr/>
        </p:nvSpPr>
        <p:spPr>
          <a:xfrm>
            <a:off x="2422187" y="4902023"/>
            <a:ext cx="1250420" cy="523220"/>
          </a:xfrm>
          <a:prstGeom prst="rect">
            <a:avLst/>
          </a:prstGeom>
          <a:noFill/>
        </p:spPr>
        <p:txBody>
          <a:bodyPr wrap="square" rtlCol="0">
            <a:spAutoFit/>
          </a:bodyPr>
          <a:lstStyle/>
          <a:p>
            <a:r>
              <a:rPr lang="en-US" altLang="zh-TW" sz="2800" dirty="0">
                <a:solidFill>
                  <a:schemeClr val="bg1"/>
                </a:solidFill>
              </a:rPr>
              <a:t>….</a:t>
            </a:r>
            <a:endParaRPr lang="zh-TW" altLang="en-US" sz="2800" dirty="0">
              <a:solidFill>
                <a:schemeClr val="bg1"/>
              </a:solidFill>
            </a:endParaRPr>
          </a:p>
        </p:txBody>
      </p:sp>
    </p:spTree>
    <p:extLst>
      <p:ext uri="{BB962C8B-B14F-4D97-AF65-F5344CB8AC3E}">
        <p14:creationId xmlns:p14="http://schemas.microsoft.com/office/powerpoint/2010/main" val="33191862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3809ADDB-8367-7E51-0FF2-93FB9A8AE5D3}"/>
              </a:ext>
            </a:extLst>
          </p:cNvPr>
          <p:cNvSpPr>
            <a:spLocks noGrp="1"/>
          </p:cNvSpPr>
          <p:nvPr>
            <p:ph type="sldNum" sz="quarter" idx="12"/>
          </p:nvPr>
        </p:nvSpPr>
        <p:spPr/>
        <p:txBody>
          <a:bodyPr/>
          <a:lstStyle/>
          <a:p>
            <a:fld id="{42B32856-0948-4E8A-A91F-94156E823626}" type="slidenum">
              <a:rPr lang="zh-TW" altLang="en-US" sz="800" smtClean="0"/>
              <a:t>23</a:t>
            </a:fld>
            <a:endParaRPr lang="zh-TW" altLang="en-US" sz="800"/>
          </a:p>
        </p:txBody>
      </p:sp>
      <p:pic>
        <p:nvPicPr>
          <p:cNvPr id="6" name="圖片 5">
            <a:extLst>
              <a:ext uri="{FF2B5EF4-FFF2-40B4-BE49-F238E27FC236}">
                <a16:creationId xmlns:a16="http://schemas.microsoft.com/office/drawing/2014/main" id="{7EF54FC6-B0BB-E722-647A-974BAF3F0FE2}"/>
              </a:ext>
            </a:extLst>
          </p:cNvPr>
          <p:cNvPicPr>
            <a:picLocks noChangeAspect="1"/>
          </p:cNvPicPr>
          <p:nvPr/>
        </p:nvPicPr>
        <p:blipFill>
          <a:blip r:embed="rId3"/>
          <a:stretch>
            <a:fillRect/>
          </a:stretch>
        </p:blipFill>
        <p:spPr>
          <a:xfrm>
            <a:off x="700721" y="4551071"/>
            <a:ext cx="11060068" cy="1066949"/>
          </a:xfrm>
          <a:prstGeom prst="rect">
            <a:avLst/>
          </a:prstGeom>
        </p:spPr>
      </p:pic>
      <p:sp>
        <p:nvSpPr>
          <p:cNvPr id="7" name="右大括弧 6">
            <a:extLst>
              <a:ext uri="{FF2B5EF4-FFF2-40B4-BE49-F238E27FC236}">
                <a16:creationId xmlns:a16="http://schemas.microsoft.com/office/drawing/2014/main" id="{8921CCA2-284D-1740-BBB7-25E33E94C5F1}"/>
              </a:ext>
            </a:extLst>
          </p:cNvPr>
          <p:cNvSpPr/>
          <p:nvPr/>
        </p:nvSpPr>
        <p:spPr>
          <a:xfrm rot="16200000">
            <a:off x="6016391" y="-1111388"/>
            <a:ext cx="346510" cy="1058658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sz="800"/>
          </a:p>
        </p:txBody>
      </p:sp>
      <mc:AlternateContent xmlns:mc="http://schemas.openxmlformats.org/markup-compatibility/2006" xmlns:a14="http://schemas.microsoft.com/office/drawing/2010/main">
        <mc:Choice Requires="a14">
          <p:sp>
            <p:nvSpPr>
              <p:cNvPr id="8" name="文字方塊 7">
                <a:extLst>
                  <a:ext uri="{FF2B5EF4-FFF2-40B4-BE49-F238E27FC236}">
                    <a16:creationId xmlns:a16="http://schemas.microsoft.com/office/drawing/2014/main" id="{E8C85B6D-FE21-EF43-833A-A4358CF9DAC2}"/>
                  </a:ext>
                </a:extLst>
              </p:cNvPr>
              <p:cNvSpPr txBox="1"/>
              <p:nvPr/>
            </p:nvSpPr>
            <p:spPr>
              <a:xfrm>
                <a:off x="5193430" y="3322995"/>
                <a:ext cx="2647063" cy="707886"/>
              </a:xfrm>
              <a:prstGeom prst="rect">
                <a:avLst/>
              </a:prstGeom>
              <a:noFill/>
            </p:spPr>
            <p:txBody>
              <a:bodyPr wrap="square" rtlCol="0">
                <a:spAutoFit/>
              </a:bodyPr>
              <a:lstStyle/>
              <a:p>
                <a:r>
                  <a:rPr lang="en-US" altLang="zh-TW" sz="2000" dirty="0"/>
                  <a:t>3</a:t>
                </a:r>
                <a14:m>
                  <m:oMath xmlns:m="http://schemas.openxmlformats.org/officeDocument/2006/math">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10</m:t>
                        </m:r>
                      </m:e>
                      <m:sup>
                        <m:r>
                          <a:rPr lang="en-US" altLang="zh-TW" sz="2000" b="0" i="1" smtClean="0">
                            <a:latin typeface="Cambria Math" panose="02040503050406030204" pitchFamily="18" charset="0"/>
                          </a:rPr>
                          <m:t>9</m:t>
                        </m:r>
                      </m:sup>
                    </m:sSup>
                  </m:oMath>
                </a14:m>
                <a:r>
                  <a:rPr lang="zh-TW" altLang="en-US" sz="2000" dirty="0"/>
                  <a:t> </a:t>
                </a:r>
                <a:r>
                  <a:rPr lang="en-US" altLang="zh-TW" sz="2000" dirty="0"/>
                  <a:t>base pairs (number of covariates)</a:t>
                </a:r>
                <a:endParaRPr lang="zh-TW" altLang="en-US" sz="2000" dirty="0"/>
              </a:p>
            </p:txBody>
          </p:sp>
        </mc:Choice>
        <mc:Fallback xmlns="">
          <p:sp>
            <p:nvSpPr>
              <p:cNvPr id="8" name="文字方塊 7">
                <a:extLst>
                  <a:ext uri="{FF2B5EF4-FFF2-40B4-BE49-F238E27FC236}">
                    <a16:creationId xmlns:a16="http://schemas.microsoft.com/office/drawing/2014/main" id="{E8C85B6D-FE21-EF43-833A-A4358CF9DAC2}"/>
                  </a:ext>
                </a:extLst>
              </p:cNvPr>
              <p:cNvSpPr txBox="1">
                <a:spLocks noRot="1" noChangeAspect="1" noMove="1" noResize="1" noEditPoints="1" noAdjustHandles="1" noChangeArrowheads="1" noChangeShapeType="1" noTextEdit="1"/>
              </p:cNvSpPr>
              <p:nvPr/>
            </p:nvSpPr>
            <p:spPr>
              <a:xfrm>
                <a:off x="5193430" y="3322995"/>
                <a:ext cx="2647063" cy="707886"/>
              </a:xfrm>
              <a:prstGeom prst="rect">
                <a:avLst/>
              </a:prstGeom>
              <a:blipFill>
                <a:blip r:embed="rId4"/>
                <a:stretch>
                  <a:fillRect l="-2535" t="-4310" b="-14655"/>
                </a:stretch>
              </a:blipFill>
            </p:spPr>
            <p:txBody>
              <a:bodyPr/>
              <a:lstStyle/>
              <a:p>
                <a:r>
                  <a:rPr lang="zh-TW" altLang="en-US">
                    <a:noFill/>
                  </a:rPr>
                  <a:t> </a:t>
                </a:r>
              </a:p>
            </p:txBody>
          </p:sp>
        </mc:Fallback>
      </mc:AlternateContent>
      <p:sp>
        <p:nvSpPr>
          <p:cNvPr id="12" name="文字方塊 11">
            <a:extLst>
              <a:ext uri="{FF2B5EF4-FFF2-40B4-BE49-F238E27FC236}">
                <a16:creationId xmlns:a16="http://schemas.microsoft.com/office/drawing/2014/main" id="{B78295F1-EDD6-A551-521B-BA011FE57FAA}"/>
              </a:ext>
            </a:extLst>
          </p:cNvPr>
          <p:cNvSpPr txBox="1"/>
          <p:nvPr/>
        </p:nvSpPr>
        <p:spPr>
          <a:xfrm>
            <a:off x="29491" y="6538912"/>
            <a:ext cx="7295851" cy="215444"/>
          </a:xfrm>
          <a:prstGeom prst="rect">
            <a:avLst/>
          </a:prstGeom>
          <a:noFill/>
        </p:spPr>
        <p:txBody>
          <a:bodyPr wrap="square">
            <a:spAutoFit/>
          </a:bodyPr>
          <a:lstStyle/>
          <a:p>
            <a:r>
              <a:rPr lang="fr-FR" altLang="zh-TW" sz="800" b="0" i="0" dirty="0">
                <a:solidFill>
                  <a:srgbClr val="000000"/>
                </a:solidFill>
                <a:effectLst/>
                <a:latin typeface="Arial" panose="020B0604020202020204" pitchFamily="34" charset="0"/>
              </a:rPr>
              <a:t>Source: https://biologywarakwarak.wordpress.com/2012/01/15/the-3-magical-rules-to-determine-the-amino-acid-chain-from-a-dna-piece-without-error/</a:t>
            </a:r>
            <a:endParaRPr lang="zh-TW" altLang="en-US" sz="800" dirty="0"/>
          </a:p>
        </p:txBody>
      </p:sp>
      <p:grpSp>
        <p:nvGrpSpPr>
          <p:cNvPr id="20" name="群組 19">
            <a:extLst>
              <a:ext uri="{FF2B5EF4-FFF2-40B4-BE49-F238E27FC236}">
                <a16:creationId xmlns:a16="http://schemas.microsoft.com/office/drawing/2014/main" id="{D1C4224E-52C7-3E28-3E4C-79D05AD755F4}"/>
              </a:ext>
            </a:extLst>
          </p:cNvPr>
          <p:cNvGrpSpPr/>
          <p:nvPr/>
        </p:nvGrpSpPr>
        <p:grpSpPr>
          <a:xfrm>
            <a:off x="7019740" y="385011"/>
            <a:ext cx="4642430" cy="3139570"/>
            <a:chOff x="272430" y="269508"/>
            <a:chExt cx="4642430" cy="3139570"/>
          </a:xfrm>
        </p:grpSpPr>
        <p:pic>
          <p:nvPicPr>
            <p:cNvPr id="1026" name="Picture 2" descr="A human chromosome being pulled or unraveled to reveal increasing levels of detail down to the double helix and a single gene with its base pairs">
              <a:extLst>
                <a:ext uri="{FF2B5EF4-FFF2-40B4-BE49-F238E27FC236}">
                  <a16:creationId xmlns:a16="http://schemas.microsoft.com/office/drawing/2014/main" id="{4CF6C2E5-9F48-684E-54CB-57C683A95B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2430" y="269508"/>
              <a:ext cx="3346351" cy="2522312"/>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a:extLst>
                <a:ext uri="{FF2B5EF4-FFF2-40B4-BE49-F238E27FC236}">
                  <a16:creationId xmlns:a16="http://schemas.microsoft.com/office/drawing/2014/main" id="{FB57BFEC-3D99-4259-D744-1A410E3D96B8}"/>
                </a:ext>
              </a:extLst>
            </p:cNvPr>
            <p:cNvPicPr>
              <a:picLocks noChangeAspect="1"/>
            </p:cNvPicPr>
            <p:nvPr/>
          </p:nvPicPr>
          <p:blipFill>
            <a:blip r:embed="rId6"/>
            <a:stretch>
              <a:fillRect/>
            </a:stretch>
          </p:blipFill>
          <p:spPr>
            <a:xfrm>
              <a:off x="1419725" y="2776193"/>
              <a:ext cx="1713297" cy="615199"/>
            </a:xfrm>
            <a:prstGeom prst="rect">
              <a:avLst/>
            </a:prstGeom>
          </p:spPr>
        </p:pic>
        <p:sp>
          <p:nvSpPr>
            <p:cNvPr id="14" name="文字方塊 13">
              <a:extLst>
                <a:ext uri="{FF2B5EF4-FFF2-40B4-BE49-F238E27FC236}">
                  <a16:creationId xmlns:a16="http://schemas.microsoft.com/office/drawing/2014/main" id="{9D627729-D2C0-2E02-6E73-6A1E71121B37}"/>
                </a:ext>
              </a:extLst>
            </p:cNvPr>
            <p:cNvSpPr txBox="1"/>
            <p:nvPr/>
          </p:nvSpPr>
          <p:spPr>
            <a:xfrm>
              <a:off x="3166394" y="2935349"/>
              <a:ext cx="452387" cy="215444"/>
            </a:xfrm>
            <a:prstGeom prst="rect">
              <a:avLst/>
            </a:prstGeom>
            <a:noFill/>
          </p:spPr>
          <p:txBody>
            <a:bodyPr wrap="square" rtlCol="0">
              <a:spAutoFit/>
            </a:bodyPr>
            <a:lstStyle/>
            <a:p>
              <a:r>
                <a:rPr lang="en-US" altLang="zh-TW" sz="800" dirty="0"/>
                <a:t>…</a:t>
              </a:r>
              <a:endParaRPr lang="zh-TW" altLang="en-US" sz="800" dirty="0"/>
            </a:p>
          </p:txBody>
        </p:sp>
        <p:sp>
          <p:nvSpPr>
            <p:cNvPr id="15" name="文字方塊 14">
              <a:extLst>
                <a:ext uri="{FF2B5EF4-FFF2-40B4-BE49-F238E27FC236}">
                  <a16:creationId xmlns:a16="http://schemas.microsoft.com/office/drawing/2014/main" id="{647855DD-9EC7-94B8-A4A0-2B3597C8A9B6}"/>
                </a:ext>
              </a:extLst>
            </p:cNvPr>
            <p:cNvSpPr txBox="1"/>
            <p:nvPr/>
          </p:nvSpPr>
          <p:spPr>
            <a:xfrm>
              <a:off x="993964" y="2937462"/>
              <a:ext cx="452387" cy="215444"/>
            </a:xfrm>
            <a:prstGeom prst="rect">
              <a:avLst/>
            </a:prstGeom>
            <a:noFill/>
          </p:spPr>
          <p:txBody>
            <a:bodyPr wrap="square" rtlCol="0">
              <a:spAutoFit/>
            </a:bodyPr>
            <a:lstStyle/>
            <a:p>
              <a:r>
                <a:rPr lang="en-US" altLang="zh-TW" sz="800" dirty="0"/>
                <a:t>…</a:t>
              </a:r>
              <a:endParaRPr lang="zh-TW" altLang="en-US" sz="800" dirty="0"/>
            </a:p>
          </p:txBody>
        </p:sp>
        <p:sp>
          <p:nvSpPr>
            <p:cNvPr id="16" name="矩形 15">
              <a:extLst>
                <a:ext uri="{FF2B5EF4-FFF2-40B4-BE49-F238E27FC236}">
                  <a16:creationId xmlns:a16="http://schemas.microsoft.com/office/drawing/2014/main" id="{605EAEBA-DA2C-BE77-D388-8CDD1090493F}"/>
                </a:ext>
              </a:extLst>
            </p:cNvPr>
            <p:cNvSpPr/>
            <p:nvPr/>
          </p:nvSpPr>
          <p:spPr>
            <a:xfrm>
              <a:off x="2593646" y="2233061"/>
              <a:ext cx="72553" cy="1176017"/>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sz="800"/>
            </a:p>
          </p:txBody>
        </p:sp>
        <p:cxnSp>
          <p:nvCxnSpPr>
            <p:cNvPr id="18" name="直線單箭頭接點 17">
              <a:extLst>
                <a:ext uri="{FF2B5EF4-FFF2-40B4-BE49-F238E27FC236}">
                  <a16:creationId xmlns:a16="http://schemas.microsoft.com/office/drawing/2014/main" id="{1C800BB0-9EFE-D913-38C9-E2047257AECC}"/>
                </a:ext>
              </a:extLst>
            </p:cNvPr>
            <p:cNvCxnSpPr/>
            <p:nvPr/>
          </p:nvCxnSpPr>
          <p:spPr>
            <a:xfrm flipH="1">
              <a:off x="2743200" y="2030931"/>
              <a:ext cx="389822" cy="202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字方塊 18">
              <a:extLst>
                <a:ext uri="{FF2B5EF4-FFF2-40B4-BE49-F238E27FC236}">
                  <a16:creationId xmlns:a16="http://schemas.microsoft.com/office/drawing/2014/main" id="{31F44F85-AFC8-888E-F3AE-76582159BEE2}"/>
                </a:ext>
              </a:extLst>
            </p:cNvPr>
            <p:cNvSpPr txBox="1"/>
            <p:nvPr/>
          </p:nvSpPr>
          <p:spPr>
            <a:xfrm>
              <a:off x="3426593" y="1722922"/>
              <a:ext cx="1488267" cy="400110"/>
            </a:xfrm>
            <a:prstGeom prst="rect">
              <a:avLst/>
            </a:prstGeom>
            <a:noFill/>
          </p:spPr>
          <p:txBody>
            <a:bodyPr wrap="square" rtlCol="0">
              <a:spAutoFit/>
            </a:bodyPr>
            <a:lstStyle/>
            <a:p>
              <a:r>
                <a:rPr lang="en-US" altLang="zh-TW" sz="2000" dirty="0"/>
                <a:t>1 base pair</a:t>
              </a:r>
              <a:endParaRPr lang="zh-TW" altLang="en-US" sz="2000" dirty="0"/>
            </a:p>
          </p:txBody>
        </p:sp>
      </p:grpSp>
      <p:pic>
        <p:nvPicPr>
          <p:cNvPr id="21" name="Picture 6" descr="https://img.purch.com/w/640/aHR0cDovL3d3dy5saXZlc2NpZW5jZS5jb20vaW1hZ2VzL2kvMDAwLzAzMC80MzUvaTAyL2Nocm9tb3NvbWVzX3RvcC1pbWFnZS5qcGc/MTM0NjE3MzgxNw==">
            <a:extLst>
              <a:ext uri="{FF2B5EF4-FFF2-40B4-BE49-F238E27FC236}">
                <a16:creationId xmlns:a16="http://schemas.microsoft.com/office/drawing/2014/main" id="{381C50AB-F103-5727-61CC-3DECD43F4F0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7787" y="1337323"/>
            <a:ext cx="3561407" cy="1786269"/>
          </a:xfrm>
          <a:prstGeom prst="rect">
            <a:avLst/>
          </a:prstGeom>
          <a:noFill/>
          <a:extLst>
            <a:ext uri="{909E8E84-426E-40DD-AFC4-6F175D3DCCD1}">
              <a14:hiddenFill xmlns:a14="http://schemas.microsoft.com/office/drawing/2010/main">
                <a:solidFill>
                  <a:srgbClr val="FFFFFF"/>
                </a:solidFill>
              </a14:hiddenFill>
            </a:ext>
          </a:extLst>
        </p:spPr>
      </p:pic>
      <p:sp>
        <p:nvSpPr>
          <p:cNvPr id="23" name="文字方塊 22">
            <a:extLst>
              <a:ext uri="{FF2B5EF4-FFF2-40B4-BE49-F238E27FC236}">
                <a16:creationId xmlns:a16="http://schemas.microsoft.com/office/drawing/2014/main" id="{209FAF9C-75A7-1470-78DF-1BD0A3AD864B}"/>
              </a:ext>
            </a:extLst>
          </p:cNvPr>
          <p:cNvSpPr txBox="1"/>
          <p:nvPr/>
        </p:nvSpPr>
        <p:spPr>
          <a:xfrm>
            <a:off x="29491" y="6303675"/>
            <a:ext cx="6097604" cy="230832"/>
          </a:xfrm>
          <a:prstGeom prst="rect">
            <a:avLst/>
          </a:prstGeom>
          <a:noFill/>
        </p:spPr>
        <p:txBody>
          <a:bodyPr wrap="square">
            <a:spAutoFit/>
          </a:bodyPr>
          <a:lstStyle/>
          <a:p>
            <a:r>
              <a:rPr lang="zh-TW" altLang="en-US" sz="900" dirty="0"/>
              <a:t>http://www.livescience.com/27248-chromosomes.html</a:t>
            </a:r>
          </a:p>
        </p:txBody>
      </p:sp>
      <p:sp>
        <p:nvSpPr>
          <p:cNvPr id="2" name="文字方塊 1">
            <a:extLst>
              <a:ext uri="{FF2B5EF4-FFF2-40B4-BE49-F238E27FC236}">
                <a16:creationId xmlns:a16="http://schemas.microsoft.com/office/drawing/2014/main" id="{1F4BC279-1DF2-4F05-BE66-3BE2C6D259CE}"/>
              </a:ext>
            </a:extLst>
          </p:cNvPr>
          <p:cNvSpPr txBox="1"/>
          <p:nvPr/>
        </p:nvSpPr>
        <p:spPr>
          <a:xfrm>
            <a:off x="896352" y="223736"/>
            <a:ext cx="4424678" cy="769441"/>
          </a:xfrm>
          <a:prstGeom prst="rect">
            <a:avLst/>
          </a:prstGeom>
          <a:noFill/>
        </p:spPr>
        <p:txBody>
          <a:bodyPr wrap="square" rtlCol="0">
            <a:spAutoFit/>
          </a:bodyPr>
          <a:lstStyle/>
          <a:p>
            <a:r>
              <a:rPr lang="en-US" altLang="zh-TW" sz="4400" dirty="0"/>
              <a:t>Genetic variants</a:t>
            </a:r>
            <a:endParaRPr lang="zh-TW" altLang="en-US" sz="4400" dirty="0"/>
          </a:p>
        </p:txBody>
      </p:sp>
    </p:spTree>
    <p:extLst>
      <p:ext uri="{BB962C8B-B14F-4D97-AF65-F5344CB8AC3E}">
        <p14:creationId xmlns:p14="http://schemas.microsoft.com/office/powerpoint/2010/main" val="2355887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7AC76300-E42D-B4BD-E889-D394D81C2C25}"/>
              </a:ext>
            </a:extLst>
          </p:cNvPr>
          <p:cNvSpPr>
            <a:spLocks noGrp="1"/>
          </p:cNvSpPr>
          <p:nvPr>
            <p:ph type="sldNum" sz="quarter" idx="12"/>
          </p:nvPr>
        </p:nvSpPr>
        <p:spPr/>
        <p:txBody>
          <a:bodyPr/>
          <a:lstStyle/>
          <a:p>
            <a:fld id="{42B32856-0948-4E8A-A91F-94156E823626}" type="slidenum">
              <a:rPr lang="zh-TW" altLang="en-US" smtClean="0"/>
              <a:t>24</a:t>
            </a:fld>
            <a:endParaRPr lang="zh-TW" altLang="en-US"/>
          </a:p>
        </p:txBody>
      </p:sp>
      <p:pic>
        <p:nvPicPr>
          <p:cNvPr id="2054" name="Picture 6" descr="How Genetically Similar Are We">
            <a:extLst>
              <a:ext uri="{FF2B5EF4-FFF2-40B4-BE49-F238E27FC236}">
                <a16:creationId xmlns:a16="http://schemas.microsoft.com/office/drawing/2014/main" id="{41E6D52C-FAE6-BF66-9A56-DC8A238D0E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6317" y="0"/>
            <a:ext cx="7389813"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18902A1F-DA2D-FBF5-C5AE-6727B43E4C49}"/>
              </a:ext>
            </a:extLst>
          </p:cNvPr>
          <p:cNvSpPr txBox="1"/>
          <p:nvPr/>
        </p:nvSpPr>
        <p:spPr>
          <a:xfrm>
            <a:off x="6554804" y="2760665"/>
            <a:ext cx="760396" cy="369332"/>
          </a:xfrm>
          <a:prstGeom prst="rect">
            <a:avLst/>
          </a:prstGeom>
          <a:noFill/>
        </p:spPr>
        <p:txBody>
          <a:bodyPr wrap="square" rtlCol="0">
            <a:spAutoFit/>
          </a:bodyPr>
          <a:lstStyle/>
          <a:p>
            <a:r>
              <a:rPr lang="zh-TW" altLang="en-US" dirty="0"/>
              <a:t>果蠅</a:t>
            </a:r>
          </a:p>
        </p:txBody>
      </p:sp>
      <p:sp>
        <p:nvSpPr>
          <p:cNvPr id="4" name="文字方塊 3">
            <a:extLst>
              <a:ext uri="{FF2B5EF4-FFF2-40B4-BE49-F238E27FC236}">
                <a16:creationId xmlns:a16="http://schemas.microsoft.com/office/drawing/2014/main" id="{DAC5C942-D31E-B306-E0A4-97A91A01609B}"/>
              </a:ext>
            </a:extLst>
          </p:cNvPr>
          <p:cNvSpPr txBox="1"/>
          <p:nvPr/>
        </p:nvSpPr>
        <p:spPr>
          <a:xfrm>
            <a:off x="9837821" y="2575999"/>
            <a:ext cx="913598" cy="369332"/>
          </a:xfrm>
          <a:prstGeom prst="rect">
            <a:avLst/>
          </a:prstGeom>
          <a:noFill/>
        </p:spPr>
        <p:txBody>
          <a:bodyPr wrap="square" rtlCol="0">
            <a:spAutoFit/>
          </a:bodyPr>
          <a:lstStyle/>
          <a:p>
            <a:r>
              <a:rPr lang="zh-TW" altLang="en-US" dirty="0"/>
              <a:t>黑猩猩</a:t>
            </a:r>
          </a:p>
        </p:txBody>
      </p:sp>
      <p:sp>
        <p:nvSpPr>
          <p:cNvPr id="5" name="文字方塊 4">
            <a:extLst>
              <a:ext uri="{FF2B5EF4-FFF2-40B4-BE49-F238E27FC236}">
                <a16:creationId xmlns:a16="http://schemas.microsoft.com/office/drawing/2014/main" id="{C09D86A3-733D-CB25-60DF-690AA6A39B7D}"/>
              </a:ext>
            </a:extLst>
          </p:cNvPr>
          <p:cNvSpPr txBox="1"/>
          <p:nvPr/>
        </p:nvSpPr>
        <p:spPr>
          <a:xfrm>
            <a:off x="10045583" y="5259662"/>
            <a:ext cx="913598" cy="369332"/>
          </a:xfrm>
          <a:prstGeom prst="rect">
            <a:avLst/>
          </a:prstGeom>
          <a:noFill/>
        </p:spPr>
        <p:txBody>
          <a:bodyPr wrap="square" rtlCol="0">
            <a:spAutoFit/>
          </a:bodyPr>
          <a:lstStyle/>
          <a:p>
            <a:r>
              <a:rPr lang="zh-TW" altLang="en-US" dirty="0"/>
              <a:t>酵母菌</a:t>
            </a:r>
          </a:p>
        </p:txBody>
      </p:sp>
      <p:sp>
        <p:nvSpPr>
          <p:cNvPr id="7" name="文字方塊 6">
            <a:extLst>
              <a:ext uri="{FF2B5EF4-FFF2-40B4-BE49-F238E27FC236}">
                <a16:creationId xmlns:a16="http://schemas.microsoft.com/office/drawing/2014/main" id="{CBBD3E0B-A35C-A1C6-D678-B63901D203DC}"/>
              </a:ext>
            </a:extLst>
          </p:cNvPr>
          <p:cNvSpPr txBox="1"/>
          <p:nvPr/>
        </p:nvSpPr>
        <p:spPr>
          <a:xfrm>
            <a:off x="1" y="6613752"/>
            <a:ext cx="4100362" cy="215444"/>
          </a:xfrm>
          <a:prstGeom prst="rect">
            <a:avLst/>
          </a:prstGeom>
          <a:noFill/>
        </p:spPr>
        <p:txBody>
          <a:bodyPr wrap="square">
            <a:spAutoFit/>
          </a:bodyPr>
          <a:lstStyle/>
          <a:p>
            <a:r>
              <a:rPr lang="en-US" altLang="zh-TW" sz="800" dirty="0"/>
              <a:t>https://microbenotes.com/wp-content/uploads/2023/06/How-Genetically-Similar-Are-We.jpg</a:t>
            </a:r>
            <a:endParaRPr lang="zh-TW" altLang="en-US" sz="800" dirty="0"/>
          </a:p>
        </p:txBody>
      </p:sp>
      <mc:AlternateContent xmlns:mc="http://schemas.openxmlformats.org/markup-compatibility/2006" xmlns:a14="http://schemas.microsoft.com/office/drawing/2010/main">
        <mc:Choice Requires="a14">
          <p:sp>
            <p:nvSpPr>
              <p:cNvPr id="8" name="橢圓 7">
                <a:extLst>
                  <a:ext uri="{FF2B5EF4-FFF2-40B4-BE49-F238E27FC236}">
                    <a16:creationId xmlns:a16="http://schemas.microsoft.com/office/drawing/2014/main" id="{7F12924D-AA97-26CF-DD97-1AC47DF57C5A}"/>
                  </a:ext>
                </a:extLst>
              </p:cNvPr>
              <p:cNvSpPr/>
              <p:nvPr/>
            </p:nvSpPr>
            <p:spPr>
              <a:xfrm>
                <a:off x="83418" y="1126155"/>
                <a:ext cx="2714325" cy="15382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TW" sz="1800" dirty="0"/>
                  <a:t>3</a:t>
                </a:r>
                <a14:m>
                  <m:oMath xmlns:m="http://schemas.openxmlformats.org/officeDocument/2006/math">
                    <m:r>
                      <a:rPr lang="en-US" altLang="zh-TW" sz="1800" b="0" i="1" smtClean="0">
                        <a:latin typeface="Cambria Math" panose="02040503050406030204" pitchFamily="18" charset="0"/>
                      </a:rPr>
                      <m:t>×</m:t>
                    </m:r>
                    <m:sSup>
                      <m:sSupPr>
                        <m:ctrlPr>
                          <a:rPr lang="en-US" altLang="zh-TW" sz="1800" b="0" i="1" smtClean="0">
                            <a:latin typeface="Cambria Math" panose="02040503050406030204" pitchFamily="18" charset="0"/>
                          </a:rPr>
                        </m:ctrlPr>
                      </m:sSupPr>
                      <m:e>
                        <m:r>
                          <a:rPr lang="en-US" altLang="zh-TW" sz="1800" b="0" i="1" smtClean="0">
                            <a:latin typeface="Cambria Math" panose="02040503050406030204" pitchFamily="18" charset="0"/>
                          </a:rPr>
                          <m:t>10</m:t>
                        </m:r>
                      </m:e>
                      <m:sup>
                        <m:r>
                          <a:rPr lang="en-US" altLang="zh-TW" sz="1800" b="0" i="1" smtClean="0">
                            <a:latin typeface="Cambria Math" panose="02040503050406030204" pitchFamily="18" charset="0"/>
                          </a:rPr>
                          <m:t>9</m:t>
                        </m:r>
                      </m:sup>
                    </m:sSup>
                  </m:oMath>
                </a14:m>
                <a:r>
                  <a:rPr lang="zh-TW" altLang="en-US" sz="1800" dirty="0"/>
                  <a:t> </a:t>
                </a:r>
                <a:endParaRPr lang="en-US" altLang="zh-TW" sz="1800" dirty="0"/>
              </a:p>
              <a:p>
                <a:pPr algn="ctr"/>
                <a:r>
                  <a:rPr lang="en-US" altLang="zh-TW" sz="1800" dirty="0"/>
                  <a:t>base pairs (bps)</a:t>
                </a:r>
                <a:endParaRPr lang="zh-TW" altLang="en-US" sz="1800" dirty="0"/>
              </a:p>
            </p:txBody>
          </p:sp>
        </mc:Choice>
        <mc:Fallback xmlns="">
          <p:sp>
            <p:nvSpPr>
              <p:cNvPr id="8" name="橢圓 7">
                <a:extLst>
                  <a:ext uri="{FF2B5EF4-FFF2-40B4-BE49-F238E27FC236}">
                    <a16:creationId xmlns:a16="http://schemas.microsoft.com/office/drawing/2014/main" id="{7F12924D-AA97-26CF-DD97-1AC47DF57C5A}"/>
                  </a:ext>
                </a:extLst>
              </p:cNvPr>
              <p:cNvSpPr>
                <a:spLocks noRot="1" noChangeAspect="1" noMove="1" noResize="1" noEditPoints="1" noAdjustHandles="1" noChangeArrowheads="1" noChangeShapeType="1" noTextEdit="1"/>
              </p:cNvSpPr>
              <p:nvPr/>
            </p:nvSpPr>
            <p:spPr>
              <a:xfrm>
                <a:off x="83418" y="1126155"/>
                <a:ext cx="2714325" cy="1538257"/>
              </a:xfrm>
              <a:prstGeom prst="ellipse">
                <a:avLst/>
              </a:prstGeom>
              <a:blipFill>
                <a:blip r:embed="rId4"/>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9" name="文字方塊 8">
                <a:extLst>
                  <a:ext uri="{FF2B5EF4-FFF2-40B4-BE49-F238E27FC236}">
                    <a16:creationId xmlns:a16="http://schemas.microsoft.com/office/drawing/2014/main" id="{1E7DEED7-AF84-5932-CC24-47EC109C19E8}"/>
                  </a:ext>
                </a:extLst>
              </p:cNvPr>
              <p:cNvSpPr txBox="1"/>
              <p:nvPr/>
            </p:nvSpPr>
            <p:spPr>
              <a:xfrm>
                <a:off x="5193431" y="3429000"/>
                <a:ext cx="2237272" cy="400110"/>
              </a:xfrm>
              <a:prstGeom prst="rect">
                <a:avLst/>
              </a:prstGeom>
              <a:noFill/>
            </p:spPr>
            <p:txBody>
              <a:bodyPr wrap="square" rtlCol="0">
                <a:spAutoFit/>
              </a:bodyPr>
              <a:lstStyle/>
              <a:p>
                <a:r>
                  <a:rPr lang="en-US" altLang="zh-TW" sz="2000" dirty="0"/>
                  <a:t>3</a:t>
                </a:r>
                <a14:m>
                  <m:oMath xmlns:m="http://schemas.openxmlformats.org/officeDocument/2006/math">
                    <m:r>
                      <a:rPr lang="en-US" altLang="zh-TW" sz="2000" b="0" i="1" smtClean="0">
                        <a:latin typeface="Cambria Math" panose="02040503050406030204" pitchFamily="18" charset="0"/>
                      </a:rPr>
                      <m:t>×</m:t>
                    </m:r>
                    <m:sSup>
                      <m:sSupPr>
                        <m:ctrlPr>
                          <a:rPr lang="en-US" altLang="zh-TW" sz="2000" b="0" i="1" smtClean="0">
                            <a:latin typeface="Cambria Math" panose="02040503050406030204" pitchFamily="18" charset="0"/>
                          </a:rPr>
                        </m:ctrlPr>
                      </m:sSupPr>
                      <m:e>
                        <m:r>
                          <a:rPr lang="en-US" altLang="zh-TW" sz="2000" b="0" i="1" smtClean="0">
                            <a:latin typeface="Cambria Math" panose="02040503050406030204" pitchFamily="18" charset="0"/>
                          </a:rPr>
                          <m:t>10</m:t>
                        </m:r>
                      </m:e>
                      <m:sup>
                        <m:r>
                          <a:rPr lang="en-US" altLang="zh-TW" sz="2000" b="0" i="1" smtClean="0">
                            <a:latin typeface="Cambria Math" panose="02040503050406030204" pitchFamily="18" charset="0"/>
                          </a:rPr>
                          <m:t>9</m:t>
                        </m:r>
                      </m:sup>
                    </m:sSup>
                  </m:oMath>
                </a14:m>
                <a:r>
                  <a:rPr lang="zh-TW" altLang="en-US" sz="2000" dirty="0"/>
                  <a:t> </a:t>
                </a:r>
                <a:r>
                  <a:rPr lang="en-US" altLang="zh-TW" sz="2000" dirty="0"/>
                  <a:t>base pairs</a:t>
                </a:r>
                <a:endParaRPr lang="zh-TW" altLang="en-US" sz="2000" dirty="0"/>
              </a:p>
            </p:txBody>
          </p:sp>
        </mc:Choice>
        <mc:Fallback xmlns="">
          <p:sp>
            <p:nvSpPr>
              <p:cNvPr id="9" name="文字方塊 8">
                <a:extLst>
                  <a:ext uri="{FF2B5EF4-FFF2-40B4-BE49-F238E27FC236}">
                    <a16:creationId xmlns:a16="http://schemas.microsoft.com/office/drawing/2014/main" id="{1E7DEED7-AF84-5932-CC24-47EC109C19E8}"/>
                  </a:ext>
                </a:extLst>
              </p:cNvPr>
              <p:cNvSpPr txBox="1">
                <a:spLocks noRot="1" noChangeAspect="1" noMove="1" noResize="1" noEditPoints="1" noAdjustHandles="1" noChangeArrowheads="1" noChangeShapeType="1" noTextEdit="1"/>
              </p:cNvSpPr>
              <p:nvPr/>
            </p:nvSpPr>
            <p:spPr>
              <a:xfrm>
                <a:off x="5193431" y="3429000"/>
                <a:ext cx="2237272" cy="400110"/>
              </a:xfrm>
              <a:prstGeom prst="rect">
                <a:avLst/>
              </a:prstGeom>
              <a:blipFill>
                <a:blip r:embed="rId5"/>
                <a:stretch>
                  <a:fillRect l="-2997" t="-9231" b="-26154"/>
                </a:stretch>
              </a:blipFill>
            </p:spPr>
            <p:txBody>
              <a:bodyPr/>
              <a:lstStyle/>
              <a:p>
                <a:r>
                  <a:rPr lang="zh-TW" altLang="en-US">
                    <a:noFill/>
                  </a:rPr>
                  <a:t> </a:t>
                </a:r>
              </a:p>
            </p:txBody>
          </p:sp>
        </mc:Fallback>
      </mc:AlternateContent>
      <p:sp>
        <p:nvSpPr>
          <p:cNvPr id="10" name="箭號: 向下 9">
            <a:extLst>
              <a:ext uri="{FF2B5EF4-FFF2-40B4-BE49-F238E27FC236}">
                <a16:creationId xmlns:a16="http://schemas.microsoft.com/office/drawing/2014/main" id="{F882A603-D2C9-206C-E16F-83369835C4E0}"/>
              </a:ext>
            </a:extLst>
          </p:cNvPr>
          <p:cNvSpPr/>
          <p:nvPr/>
        </p:nvSpPr>
        <p:spPr>
          <a:xfrm>
            <a:off x="1193532" y="2916527"/>
            <a:ext cx="494097" cy="88377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mc:AlternateContent xmlns:mc="http://schemas.openxmlformats.org/markup-compatibility/2006" xmlns:a14="http://schemas.microsoft.com/office/drawing/2010/main">
        <mc:Choice Requires="a14">
          <p:sp>
            <p:nvSpPr>
              <p:cNvPr id="11" name="橢圓 10">
                <a:extLst>
                  <a:ext uri="{FF2B5EF4-FFF2-40B4-BE49-F238E27FC236}">
                    <a16:creationId xmlns:a16="http://schemas.microsoft.com/office/drawing/2014/main" id="{2CCBACA5-E0C5-F352-8C3A-D54D01B258D2}"/>
                  </a:ext>
                </a:extLst>
              </p:cNvPr>
              <p:cNvSpPr/>
              <p:nvPr/>
            </p:nvSpPr>
            <p:spPr>
              <a:xfrm>
                <a:off x="102869" y="4090737"/>
                <a:ext cx="2714325" cy="153825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rPr>
                        <m:t>3</m:t>
                      </m:r>
                      <m:r>
                        <a:rPr lang="en-US" altLang="zh-TW" i="1">
                          <a:latin typeface="Cambria Math" panose="02040503050406030204" pitchFamily="18" charset="0"/>
                        </a:rPr>
                        <m:t>∙1</m:t>
                      </m:r>
                      <m:sSup>
                        <m:sSupPr>
                          <m:ctrlPr>
                            <a:rPr lang="en-US" altLang="zh-TW" sz="1800" b="0" i="1" smtClean="0">
                              <a:latin typeface="Cambria Math" panose="02040503050406030204" pitchFamily="18" charset="0"/>
                            </a:rPr>
                          </m:ctrlPr>
                        </m:sSupPr>
                        <m:e>
                          <m:r>
                            <a:rPr lang="en-US" altLang="zh-TW" sz="1800" b="0" i="1" smtClean="0">
                              <a:latin typeface="Cambria Math" panose="02040503050406030204" pitchFamily="18" charset="0"/>
                            </a:rPr>
                            <m:t>0</m:t>
                          </m:r>
                        </m:e>
                        <m:sup>
                          <m:r>
                            <a:rPr lang="en-US" altLang="zh-TW" sz="1800" b="0" i="1" smtClean="0">
                              <a:latin typeface="Cambria Math" panose="02040503050406030204" pitchFamily="18" charset="0"/>
                            </a:rPr>
                            <m:t>9</m:t>
                          </m:r>
                        </m:sup>
                      </m:sSup>
                      <m:r>
                        <a:rPr lang="en-US" altLang="zh-TW" b="0" i="1" smtClean="0">
                          <a:latin typeface="Cambria Math" panose="02040503050406030204" pitchFamily="18" charset="0"/>
                        </a:rPr>
                        <m:t>∙0.001</m:t>
                      </m:r>
                    </m:oMath>
                  </m:oMathPara>
                </a14:m>
                <a:endParaRPr lang="en-US" altLang="zh-TW" b="0" i="1" dirty="0">
                  <a:latin typeface="Cambria Math" panose="02040503050406030204" pitchFamily="18" charset="0"/>
                </a:endParaRPr>
              </a:p>
              <a:p>
                <a14:m>
                  <m:oMath xmlns:m="http://schemas.openxmlformats.org/officeDocument/2006/math">
                    <m:r>
                      <a:rPr lang="en-US" altLang="zh-TW" b="0" i="1" smtClean="0">
                        <a:latin typeface="Cambria Math" panose="02040503050406030204" pitchFamily="18" charset="0"/>
                      </a:rPr>
                      <m:t>=3×</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10</m:t>
                        </m:r>
                      </m:e>
                      <m:sup>
                        <m:r>
                          <a:rPr lang="en-US" altLang="zh-TW" b="0" i="1" smtClean="0">
                            <a:latin typeface="Cambria Math" panose="02040503050406030204" pitchFamily="18" charset="0"/>
                          </a:rPr>
                          <m:t>6</m:t>
                        </m:r>
                      </m:sup>
                    </m:sSup>
                  </m:oMath>
                </a14:m>
                <a:r>
                  <a:rPr lang="zh-TW" altLang="en-US" sz="1800" dirty="0"/>
                  <a:t> </a:t>
                </a:r>
                <a:r>
                  <a:rPr lang="en-US" altLang="zh-TW" sz="1800" dirty="0"/>
                  <a:t>bps</a:t>
                </a:r>
                <a:endParaRPr lang="zh-TW" altLang="en-US" sz="1800" dirty="0"/>
              </a:p>
            </p:txBody>
          </p:sp>
        </mc:Choice>
        <mc:Fallback xmlns="">
          <p:sp>
            <p:nvSpPr>
              <p:cNvPr id="11" name="橢圓 10">
                <a:extLst>
                  <a:ext uri="{FF2B5EF4-FFF2-40B4-BE49-F238E27FC236}">
                    <a16:creationId xmlns:a16="http://schemas.microsoft.com/office/drawing/2014/main" id="{2CCBACA5-E0C5-F352-8C3A-D54D01B258D2}"/>
                  </a:ext>
                </a:extLst>
              </p:cNvPr>
              <p:cNvSpPr>
                <a:spLocks noRot="1" noChangeAspect="1" noMove="1" noResize="1" noEditPoints="1" noAdjustHandles="1" noChangeArrowheads="1" noChangeShapeType="1" noTextEdit="1"/>
              </p:cNvSpPr>
              <p:nvPr/>
            </p:nvSpPr>
            <p:spPr>
              <a:xfrm>
                <a:off x="102869" y="4090737"/>
                <a:ext cx="2714325" cy="1538257"/>
              </a:xfrm>
              <a:prstGeom prst="ellipse">
                <a:avLst/>
              </a:prstGeom>
              <a:blipFill>
                <a:blip r:embed="rId6"/>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4556177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D9041CF7-41CC-4EEC-9F89-C2324C1BFA86}"/>
              </a:ext>
            </a:extLst>
          </p:cNvPr>
          <p:cNvSpPr>
            <a:spLocks noGrp="1"/>
          </p:cNvSpPr>
          <p:nvPr>
            <p:ph type="sldNum" sz="quarter" idx="12"/>
          </p:nvPr>
        </p:nvSpPr>
        <p:spPr/>
        <p:txBody>
          <a:bodyPr/>
          <a:lstStyle/>
          <a:p>
            <a:fld id="{42B32856-0948-4E8A-A91F-94156E823626}" type="slidenum">
              <a:rPr lang="zh-TW" altLang="en-US" smtClean="0"/>
              <a:t>25</a:t>
            </a:fld>
            <a:endParaRPr lang="zh-TW" altLang="en-US"/>
          </a:p>
        </p:txBody>
      </p:sp>
      <p:pic>
        <p:nvPicPr>
          <p:cNvPr id="1026" name="Picture 2" descr="SNPs">
            <a:extLst>
              <a:ext uri="{FF2B5EF4-FFF2-40B4-BE49-F238E27FC236}">
                <a16:creationId xmlns:a16="http://schemas.microsoft.com/office/drawing/2014/main" id="{2A703B69-16A2-4E05-AFF4-E69A0C0CAC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538" y="3521413"/>
            <a:ext cx="3028902" cy="214981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圖形 3" descr="男人 以實心填滿">
            <a:extLst>
              <a:ext uri="{FF2B5EF4-FFF2-40B4-BE49-F238E27FC236}">
                <a16:creationId xmlns:a16="http://schemas.microsoft.com/office/drawing/2014/main" id="{DE839ED3-58C9-4600-A4E8-5792D898EB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76052" y="2201688"/>
            <a:ext cx="1284051" cy="1284051"/>
          </a:xfrm>
          <a:prstGeom prst="rect">
            <a:avLst/>
          </a:prstGeom>
        </p:spPr>
      </p:pic>
      <p:pic>
        <p:nvPicPr>
          <p:cNvPr id="1030" name="Picture 6">
            <a:extLst>
              <a:ext uri="{FF2B5EF4-FFF2-40B4-BE49-F238E27FC236}">
                <a16:creationId xmlns:a16="http://schemas.microsoft.com/office/drawing/2014/main" id="{2B19A864-F586-4806-82D8-3EC250142B2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6038" y="2655650"/>
            <a:ext cx="7168312" cy="4202349"/>
          </a:xfrm>
          <a:prstGeom prst="rect">
            <a:avLst/>
          </a:prstGeom>
          <a:noFill/>
          <a:extLst>
            <a:ext uri="{909E8E84-426E-40DD-AFC4-6F175D3DCCD1}">
              <a14:hiddenFill xmlns:a14="http://schemas.microsoft.com/office/drawing/2010/main">
                <a:solidFill>
                  <a:srgbClr val="FFFFFF"/>
                </a:solidFill>
              </a14:hiddenFill>
            </a:ext>
          </a:extLst>
        </p:spPr>
      </p:pic>
      <p:pic>
        <p:nvPicPr>
          <p:cNvPr id="8" name="圖形 7" descr="男人 以實心填滿">
            <a:extLst>
              <a:ext uri="{FF2B5EF4-FFF2-40B4-BE49-F238E27FC236}">
                <a16:creationId xmlns:a16="http://schemas.microsoft.com/office/drawing/2014/main" id="{7D32BAE1-955F-420A-9D5D-02593ED467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2471" y="539885"/>
            <a:ext cx="1248383" cy="1248383"/>
          </a:xfrm>
          <a:prstGeom prst="rect">
            <a:avLst/>
          </a:prstGeom>
        </p:spPr>
      </p:pic>
      <p:pic>
        <p:nvPicPr>
          <p:cNvPr id="9" name="圖形 8" descr="男人 以實心填滿">
            <a:extLst>
              <a:ext uri="{FF2B5EF4-FFF2-40B4-BE49-F238E27FC236}">
                <a16:creationId xmlns:a16="http://schemas.microsoft.com/office/drawing/2014/main" id="{445363CF-2BBC-4A53-86A4-83E4D87C56D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8507" y="822325"/>
            <a:ext cx="1732740" cy="1732740"/>
          </a:xfrm>
          <a:prstGeom prst="rect">
            <a:avLst/>
          </a:prstGeom>
        </p:spPr>
      </p:pic>
      <p:pic>
        <p:nvPicPr>
          <p:cNvPr id="10" name="圖形 9" descr="男人 以實心填滿">
            <a:extLst>
              <a:ext uri="{FF2B5EF4-FFF2-40B4-BE49-F238E27FC236}">
                <a16:creationId xmlns:a16="http://schemas.microsoft.com/office/drawing/2014/main" id="{DC35F952-3549-4D69-A7F6-5E777D16E52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69342" y="338518"/>
            <a:ext cx="1098331" cy="1098331"/>
          </a:xfrm>
          <a:prstGeom prst="rect">
            <a:avLst/>
          </a:prstGeom>
        </p:spPr>
      </p:pic>
      <p:pic>
        <p:nvPicPr>
          <p:cNvPr id="11" name="圖形 10" descr="男人 以實心填滿">
            <a:extLst>
              <a:ext uri="{FF2B5EF4-FFF2-40B4-BE49-F238E27FC236}">
                <a16:creationId xmlns:a16="http://schemas.microsoft.com/office/drawing/2014/main" id="{06E531A0-1275-4870-8AB7-DB2BF37EFA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6300" y="972158"/>
            <a:ext cx="1732740" cy="1732740"/>
          </a:xfrm>
          <a:prstGeom prst="rect">
            <a:avLst/>
          </a:prstGeom>
        </p:spPr>
      </p:pic>
      <p:pic>
        <p:nvPicPr>
          <p:cNvPr id="12" name="圖形 11" descr="男人 以實心填滿">
            <a:extLst>
              <a:ext uri="{FF2B5EF4-FFF2-40B4-BE49-F238E27FC236}">
                <a16:creationId xmlns:a16="http://schemas.microsoft.com/office/drawing/2014/main" id="{11F74EA1-4F60-4B88-97A6-123EAD1571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98366" y="539885"/>
            <a:ext cx="1463000" cy="1463000"/>
          </a:xfrm>
          <a:prstGeom prst="rect">
            <a:avLst/>
          </a:prstGeom>
        </p:spPr>
      </p:pic>
      <p:pic>
        <p:nvPicPr>
          <p:cNvPr id="13" name="圖形 12" descr="男人 以實心填滿">
            <a:extLst>
              <a:ext uri="{FF2B5EF4-FFF2-40B4-BE49-F238E27FC236}">
                <a16:creationId xmlns:a16="http://schemas.microsoft.com/office/drawing/2014/main" id="{BA3EF506-41F7-4B6C-AD9C-E5D962DF8E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16379" y="596528"/>
            <a:ext cx="1732740" cy="1732740"/>
          </a:xfrm>
          <a:prstGeom prst="rect">
            <a:avLst/>
          </a:prstGeom>
        </p:spPr>
      </p:pic>
      <p:sp>
        <p:nvSpPr>
          <p:cNvPr id="5" name="矩形 4">
            <a:extLst>
              <a:ext uri="{FF2B5EF4-FFF2-40B4-BE49-F238E27FC236}">
                <a16:creationId xmlns:a16="http://schemas.microsoft.com/office/drawing/2014/main" id="{6E55CFAC-5067-47AE-B91A-35CE8578B2AE}"/>
              </a:ext>
            </a:extLst>
          </p:cNvPr>
          <p:cNvSpPr/>
          <p:nvPr/>
        </p:nvSpPr>
        <p:spPr>
          <a:xfrm>
            <a:off x="5107021" y="3132307"/>
            <a:ext cx="3103124" cy="204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矩形 14">
            <a:extLst>
              <a:ext uri="{FF2B5EF4-FFF2-40B4-BE49-F238E27FC236}">
                <a16:creationId xmlns:a16="http://schemas.microsoft.com/office/drawing/2014/main" id="{2DFEA885-37A1-4C09-A735-8FE9A210C7CA}"/>
              </a:ext>
            </a:extLst>
          </p:cNvPr>
          <p:cNvSpPr/>
          <p:nvPr/>
        </p:nvSpPr>
        <p:spPr>
          <a:xfrm>
            <a:off x="5094051" y="3625180"/>
            <a:ext cx="3103124" cy="20428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語音泡泡: 橢圓形 5">
            <a:extLst>
              <a:ext uri="{FF2B5EF4-FFF2-40B4-BE49-F238E27FC236}">
                <a16:creationId xmlns:a16="http://schemas.microsoft.com/office/drawing/2014/main" id="{587E078B-C12A-4A72-B5AA-238A502E3750}"/>
              </a:ext>
            </a:extLst>
          </p:cNvPr>
          <p:cNvSpPr/>
          <p:nvPr/>
        </p:nvSpPr>
        <p:spPr>
          <a:xfrm>
            <a:off x="6575794" y="2711782"/>
            <a:ext cx="802532" cy="26386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TC</a:t>
            </a:r>
            <a:endParaRPr lang="zh-TW" altLang="en-US" dirty="0"/>
          </a:p>
        </p:txBody>
      </p:sp>
      <p:sp>
        <p:nvSpPr>
          <p:cNvPr id="17" name="語音泡泡: 橢圓形 16">
            <a:extLst>
              <a:ext uri="{FF2B5EF4-FFF2-40B4-BE49-F238E27FC236}">
                <a16:creationId xmlns:a16="http://schemas.microsoft.com/office/drawing/2014/main" id="{03075D43-F958-47BA-8993-4816545096BC}"/>
              </a:ext>
            </a:extLst>
          </p:cNvPr>
          <p:cNvSpPr/>
          <p:nvPr/>
        </p:nvSpPr>
        <p:spPr>
          <a:xfrm>
            <a:off x="6598075" y="4042253"/>
            <a:ext cx="802532" cy="26386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CC</a:t>
            </a:r>
            <a:endParaRPr lang="zh-TW" altLang="en-US" dirty="0"/>
          </a:p>
        </p:txBody>
      </p:sp>
      <p:sp>
        <p:nvSpPr>
          <p:cNvPr id="18" name="語音泡泡: 橢圓形 17">
            <a:extLst>
              <a:ext uri="{FF2B5EF4-FFF2-40B4-BE49-F238E27FC236}">
                <a16:creationId xmlns:a16="http://schemas.microsoft.com/office/drawing/2014/main" id="{388C6F29-8DC2-4010-90A4-609898B06757}"/>
              </a:ext>
            </a:extLst>
          </p:cNvPr>
          <p:cNvSpPr/>
          <p:nvPr/>
        </p:nvSpPr>
        <p:spPr>
          <a:xfrm>
            <a:off x="6658583" y="5381020"/>
            <a:ext cx="802532" cy="26386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TT</a:t>
            </a:r>
            <a:endParaRPr lang="zh-TW" altLang="en-US" dirty="0"/>
          </a:p>
        </p:txBody>
      </p:sp>
      <p:sp>
        <p:nvSpPr>
          <p:cNvPr id="19" name="語音泡泡: 橢圓形 18">
            <a:extLst>
              <a:ext uri="{FF2B5EF4-FFF2-40B4-BE49-F238E27FC236}">
                <a16:creationId xmlns:a16="http://schemas.microsoft.com/office/drawing/2014/main" id="{92AC5B79-DD6C-4E4F-97A0-2C4E6C9E5A11}"/>
              </a:ext>
            </a:extLst>
          </p:cNvPr>
          <p:cNvSpPr/>
          <p:nvPr/>
        </p:nvSpPr>
        <p:spPr>
          <a:xfrm>
            <a:off x="9836286" y="2749514"/>
            <a:ext cx="802532" cy="26386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TC</a:t>
            </a:r>
            <a:endParaRPr lang="zh-TW" altLang="en-US" dirty="0"/>
          </a:p>
        </p:txBody>
      </p:sp>
      <p:sp>
        <p:nvSpPr>
          <p:cNvPr id="20" name="語音泡泡: 橢圓形 19">
            <a:extLst>
              <a:ext uri="{FF2B5EF4-FFF2-40B4-BE49-F238E27FC236}">
                <a16:creationId xmlns:a16="http://schemas.microsoft.com/office/drawing/2014/main" id="{BA6E80B5-793A-429D-9CAA-E21EE2743A25}"/>
              </a:ext>
            </a:extLst>
          </p:cNvPr>
          <p:cNvSpPr/>
          <p:nvPr/>
        </p:nvSpPr>
        <p:spPr>
          <a:xfrm>
            <a:off x="9863327" y="4090356"/>
            <a:ext cx="802532" cy="26386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CT</a:t>
            </a:r>
            <a:endParaRPr lang="zh-TW" altLang="en-US" dirty="0"/>
          </a:p>
        </p:txBody>
      </p:sp>
      <p:sp>
        <p:nvSpPr>
          <p:cNvPr id="21" name="語音泡泡: 橢圓形 20">
            <a:extLst>
              <a:ext uri="{FF2B5EF4-FFF2-40B4-BE49-F238E27FC236}">
                <a16:creationId xmlns:a16="http://schemas.microsoft.com/office/drawing/2014/main" id="{ECCC140E-C513-4815-B895-44098742CE66}"/>
              </a:ext>
            </a:extLst>
          </p:cNvPr>
          <p:cNvSpPr/>
          <p:nvPr/>
        </p:nvSpPr>
        <p:spPr>
          <a:xfrm>
            <a:off x="9945202" y="5381019"/>
            <a:ext cx="802532" cy="263865"/>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CT</a:t>
            </a:r>
            <a:endParaRPr lang="zh-TW" altLang="en-US" dirty="0"/>
          </a:p>
        </p:txBody>
      </p:sp>
      <p:sp>
        <p:nvSpPr>
          <p:cNvPr id="14" name="文字方塊 13">
            <a:extLst>
              <a:ext uri="{FF2B5EF4-FFF2-40B4-BE49-F238E27FC236}">
                <a16:creationId xmlns:a16="http://schemas.microsoft.com/office/drawing/2014/main" id="{2B3823CC-1BB4-46B9-A5C3-FED74500EA12}"/>
              </a:ext>
            </a:extLst>
          </p:cNvPr>
          <p:cNvSpPr txBox="1"/>
          <p:nvPr/>
        </p:nvSpPr>
        <p:spPr>
          <a:xfrm>
            <a:off x="0" y="214009"/>
            <a:ext cx="5720990" cy="1692771"/>
          </a:xfrm>
          <a:prstGeom prst="rect">
            <a:avLst/>
          </a:prstGeom>
          <a:noFill/>
        </p:spPr>
        <p:txBody>
          <a:bodyPr wrap="square" rtlCol="0">
            <a:spAutoFit/>
          </a:bodyPr>
          <a:lstStyle/>
          <a:p>
            <a:r>
              <a:rPr lang="en-US" altLang="zh-TW" sz="2800" dirty="0"/>
              <a:t>SNP:</a:t>
            </a:r>
            <a:r>
              <a:rPr lang="zh-TW" altLang="en-US" sz="2800" dirty="0"/>
              <a:t> </a:t>
            </a:r>
            <a:r>
              <a:rPr lang="en-US" altLang="zh-TW" sz="2800" dirty="0"/>
              <a:t>Single-Nucleotide</a:t>
            </a:r>
            <a:r>
              <a:rPr lang="zh-TW" altLang="en-US" sz="2800" dirty="0"/>
              <a:t> </a:t>
            </a:r>
            <a:r>
              <a:rPr lang="en-US" altLang="zh-TW" sz="2800" dirty="0"/>
              <a:t>Polymorphism</a:t>
            </a:r>
          </a:p>
          <a:p>
            <a:r>
              <a:rPr lang="zh-TW" altLang="en-US" sz="2800" dirty="0"/>
              <a:t>單核甘酸多態性</a:t>
            </a:r>
            <a:endParaRPr lang="en-US" altLang="zh-TW" sz="2800" dirty="0"/>
          </a:p>
          <a:p>
            <a:pPr marL="457200" indent="-457200">
              <a:buFont typeface="Arial" panose="020B0604020202020204" pitchFamily="34" charset="0"/>
              <a:buChar char="•"/>
            </a:pPr>
            <a:r>
              <a:rPr lang="en-US" altLang="zh-TW" sz="2400" dirty="0"/>
              <a:t>2 allele types in one locus</a:t>
            </a:r>
          </a:p>
          <a:p>
            <a:pPr marL="457200" indent="-457200">
              <a:buFont typeface="Arial" panose="020B0604020202020204" pitchFamily="34" charset="0"/>
              <a:buChar char="•"/>
            </a:pPr>
            <a:r>
              <a:rPr lang="en-US" altLang="zh-TW" sz="2400" dirty="0"/>
              <a:t>Allele frequency sufficiently large (&gt;=1%)</a:t>
            </a:r>
            <a:endParaRPr lang="zh-TW" altLang="en-US" sz="2400" dirty="0"/>
          </a:p>
        </p:txBody>
      </p:sp>
    </p:spTree>
    <p:extLst>
      <p:ext uri="{BB962C8B-B14F-4D97-AF65-F5344CB8AC3E}">
        <p14:creationId xmlns:p14="http://schemas.microsoft.com/office/powerpoint/2010/main" val="1691748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EE185A82-22C8-3F1C-AF69-A3A7B49926CD}"/>
              </a:ext>
            </a:extLst>
          </p:cNvPr>
          <p:cNvSpPr>
            <a:spLocks noGrp="1"/>
          </p:cNvSpPr>
          <p:nvPr>
            <p:ph type="sldNum" sz="quarter" idx="12"/>
          </p:nvPr>
        </p:nvSpPr>
        <p:spPr/>
        <p:txBody>
          <a:bodyPr/>
          <a:lstStyle/>
          <a:p>
            <a:fld id="{42B32856-0948-4E8A-A91F-94156E823626}" type="slidenum">
              <a:rPr lang="zh-TW" altLang="en-US" smtClean="0"/>
              <a:t>26</a:t>
            </a:fld>
            <a:endParaRPr lang="zh-TW" altLang="en-US"/>
          </a:p>
        </p:txBody>
      </p:sp>
      <p:pic>
        <p:nvPicPr>
          <p:cNvPr id="3074" name="Picture 2">
            <a:extLst>
              <a:ext uri="{FF2B5EF4-FFF2-40B4-BE49-F238E27FC236}">
                <a16:creationId xmlns:a16="http://schemas.microsoft.com/office/drawing/2014/main" id="{8A256CEF-A688-A0EA-A7B5-FE6D2AD5F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5470" y="1232945"/>
            <a:ext cx="2781300" cy="2247900"/>
          </a:xfrm>
          <a:prstGeom prst="rect">
            <a:avLst/>
          </a:prstGeom>
          <a:noFill/>
          <a:extLst>
            <a:ext uri="{909E8E84-426E-40DD-AFC4-6F175D3DCCD1}">
              <a14:hiddenFill xmlns:a14="http://schemas.microsoft.com/office/drawing/2010/main">
                <a:solidFill>
                  <a:srgbClr val="FFFFFF"/>
                </a:solidFill>
              </a14:hiddenFill>
            </a:ext>
          </a:extLst>
        </p:spPr>
      </p:pic>
      <p:sp>
        <p:nvSpPr>
          <p:cNvPr id="4" name="文字方塊 3">
            <a:extLst>
              <a:ext uri="{FF2B5EF4-FFF2-40B4-BE49-F238E27FC236}">
                <a16:creationId xmlns:a16="http://schemas.microsoft.com/office/drawing/2014/main" id="{0395851D-C9F5-C147-8EDD-5E4A5455478C}"/>
              </a:ext>
            </a:extLst>
          </p:cNvPr>
          <p:cNvSpPr txBox="1"/>
          <p:nvPr/>
        </p:nvSpPr>
        <p:spPr>
          <a:xfrm>
            <a:off x="141972" y="6475254"/>
            <a:ext cx="5161548" cy="246221"/>
          </a:xfrm>
          <a:prstGeom prst="rect">
            <a:avLst/>
          </a:prstGeom>
          <a:noFill/>
        </p:spPr>
        <p:txBody>
          <a:bodyPr wrap="square">
            <a:spAutoFit/>
          </a:bodyPr>
          <a:lstStyle/>
          <a:p>
            <a:r>
              <a:rPr lang="zh-TW" altLang="en-US" sz="1000" dirty="0"/>
              <a:t>http://www.massgenomics.org/wp-content/uploads/2012/01/dbSNP-variant-composition.jpg</a:t>
            </a:r>
          </a:p>
        </p:txBody>
      </p:sp>
      <p:pic>
        <p:nvPicPr>
          <p:cNvPr id="3076" name="Picture 4" descr="image">
            <a:extLst>
              <a:ext uri="{FF2B5EF4-FFF2-40B4-BE49-F238E27FC236}">
                <a16:creationId xmlns:a16="http://schemas.microsoft.com/office/drawing/2014/main" id="{106B78AB-3D1D-AA45-42C3-396A5334F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883" y="934733"/>
            <a:ext cx="5391150" cy="2276475"/>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E21ADD2E-DA54-7A84-AC10-E31DC24D25C1}"/>
              </a:ext>
            </a:extLst>
          </p:cNvPr>
          <p:cNvSpPr txBox="1"/>
          <p:nvPr/>
        </p:nvSpPr>
        <p:spPr>
          <a:xfrm>
            <a:off x="808522" y="4215865"/>
            <a:ext cx="4726004" cy="923330"/>
          </a:xfrm>
          <a:prstGeom prst="rect">
            <a:avLst/>
          </a:prstGeom>
          <a:noFill/>
        </p:spPr>
        <p:txBody>
          <a:bodyPr wrap="square" rtlCol="0">
            <a:spAutoFit/>
          </a:bodyPr>
          <a:lstStyle/>
          <a:p>
            <a:pPr marL="285750" indent="-285750">
              <a:buFont typeface="Arial" panose="020B0604020202020204" pitchFamily="34" charset="0"/>
              <a:buChar char="•"/>
            </a:pPr>
            <a:r>
              <a:rPr lang="en-US" altLang="zh-TW" dirty="0"/>
              <a:t>SNP: Single-nucleotide polymorphism</a:t>
            </a:r>
          </a:p>
          <a:p>
            <a:pPr marL="285750" indent="-285750">
              <a:buFont typeface="Arial" panose="020B0604020202020204" pitchFamily="34" charset="0"/>
              <a:buChar char="•"/>
            </a:pPr>
            <a:r>
              <a:rPr lang="en-US" altLang="zh-TW" dirty="0"/>
              <a:t>Indel: </a:t>
            </a:r>
            <a:r>
              <a:rPr lang="en-US" altLang="zh-TW" b="0" i="0" dirty="0">
                <a:solidFill>
                  <a:srgbClr val="333333"/>
                </a:solidFill>
                <a:effectLst/>
                <a:ea typeface="微軟正黑體" panose="020B0604030504040204" pitchFamily="34" charset="-120"/>
              </a:rPr>
              <a:t>insertion/deletion</a:t>
            </a:r>
          </a:p>
          <a:p>
            <a:pPr marL="285750" indent="-285750">
              <a:buFont typeface="Arial" panose="020B0604020202020204" pitchFamily="34" charset="0"/>
              <a:buChar char="•"/>
            </a:pPr>
            <a:r>
              <a:rPr lang="en-US" altLang="zh-TW" dirty="0">
                <a:solidFill>
                  <a:srgbClr val="333333"/>
                </a:solidFill>
                <a:ea typeface="微軟正黑體" panose="020B0604030504040204" pitchFamily="34" charset="-120"/>
              </a:rPr>
              <a:t>MNP:</a:t>
            </a:r>
            <a:r>
              <a:rPr lang="en-US" altLang="zh-TW" b="0" i="0" dirty="0">
                <a:solidFill>
                  <a:srgbClr val="000000"/>
                </a:solidFill>
                <a:effectLst/>
                <a:latin typeface="Times New Roman" panose="02020603050405020304" pitchFamily="18" charset="0"/>
              </a:rPr>
              <a:t> Multiple Nucleotide Polymorphism</a:t>
            </a:r>
            <a:endParaRPr lang="zh-TW" altLang="en-US" dirty="0"/>
          </a:p>
        </p:txBody>
      </p:sp>
      <p:pic>
        <p:nvPicPr>
          <p:cNvPr id="3078" name="Picture 6">
            <a:extLst>
              <a:ext uri="{FF2B5EF4-FFF2-40B4-BE49-F238E27FC236}">
                <a16:creationId xmlns:a16="http://schemas.microsoft.com/office/drawing/2014/main" id="{3275155A-91EA-1D9B-8B35-DF2C9530A5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88068" y="3931272"/>
            <a:ext cx="6678804" cy="2495855"/>
          </a:xfrm>
          <a:prstGeom prst="rect">
            <a:avLst/>
          </a:prstGeom>
          <a:noFill/>
          <a:extLst>
            <a:ext uri="{909E8E84-426E-40DD-AFC4-6F175D3DCCD1}">
              <a14:hiddenFill xmlns:a14="http://schemas.microsoft.com/office/drawing/2010/main">
                <a:solidFill>
                  <a:srgbClr val="FFFFFF"/>
                </a:solidFill>
              </a14:hiddenFill>
            </a:ext>
          </a:extLst>
        </p:spPr>
      </p:pic>
      <p:sp>
        <p:nvSpPr>
          <p:cNvPr id="3" name="文字方塊 2">
            <a:extLst>
              <a:ext uri="{FF2B5EF4-FFF2-40B4-BE49-F238E27FC236}">
                <a16:creationId xmlns:a16="http://schemas.microsoft.com/office/drawing/2014/main" id="{F93C9D18-B3A6-48AC-85F1-4B9DB422D2A8}"/>
              </a:ext>
            </a:extLst>
          </p:cNvPr>
          <p:cNvSpPr txBox="1"/>
          <p:nvPr/>
        </p:nvSpPr>
        <p:spPr>
          <a:xfrm>
            <a:off x="336718" y="259299"/>
            <a:ext cx="5391150" cy="523220"/>
          </a:xfrm>
          <a:prstGeom prst="rect">
            <a:avLst/>
          </a:prstGeom>
          <a:noFill/>
        </p:spPr>
        <p:txBody>
          <a:bodyPr wrap="square" rtlCol="0">
            <a:spAutoFit/>
          </a:bodyPr>
          <a:lstStyle/>
          <a:p>
            <a:r>
              <a:rPr lang="en-US" altLang="zh-TW" sz="2800" dirty="0"/>
              <a:t>Types of the generic variants</a:t>
            </a:r>
            <a:endParaRPr lang="zh-TW" altLang="en-US" sz="2800" dirty="0"/>
          </a:p>
        </p:txBody>
      </p:sp>
    </p:spTree>
    <p:extLst>
      <p:ext uri="{BB962C8B-B14F-4D97-AF65-F5344CB8AC3E}">
        <p14:creationId xmlns:p14="http://schemas.microsoft.com/office/powerpoint/2010/main" val="17623431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53D6B24D-8B0F-1B4B-0507-2D97DCCDBE3E}"/>
              </a:ext>
            </a:extLst>
          </p:cNvPr>
          <p:cNvSpPr>
            <a:spLocks noGrp="1"/>
          </p:cNvSpPr>
          <p:nvPr>
            <p:ph type="sldNum" sz="quarter" idx="12"/>
          </p:nvPr>
        </p:nvSpPr>
        <p:spPr/>
        <p:txBody>
          <a:bodyPr/>
          <a:lstStyle/>
          <a:p>
            <a:fld id="{42B32856-0948-4E8A-A91F-94156E823626}" type="slidenum">
              <a:rPr lang="zh-TW" altLang="en-US" smtClean="0"/>
              <a:t>27</a:t>
            </a:fld>
            <a:endParaRPr lang="zh-TW" altLang="en-US"/>
          </a:p>
        </p:txBody>
      </p:sp>
      <p:sp>
        <p:nvSpPr>
          <p:cNvPr id="2" name="文字方塊 1">
            <a:extLst>
              <a:ext uri="{FF2B5EF4-FFF2-40B4-BE49-F238E27FC236}">
                <a16:creationId xmlns:a16="http://schemas.microsoft.com/office/drawing/2014/main" id="{8FE414B1-BA44-455F-9A02-8946AB3F6530}"/>
              </a:ext>
            </a:extLst>
          </p:cNvPr>
          <p:cNvSpPr txBox="1"/>
          <p:nvPr/>
        </p:nvSpPr>
        <p:spPr>
          <a:xfrm>
            <a:off x="142613" y="291830"/>
            <a:ext cx="11015013" cy="6494085"/>
          </a:xfrm>
          <a:prstGeom prst="rect">
            <a:avLst/>
          </a:prstGeom>
          <a:noFill/>
        </p:spPr>
        <p:txBody>
          <a:bodyPr wrap="square" rtlCol="0">
            <a:spAutoFit/>
          </a:bodyPr>
          <a:lstStyle/>
          <a:p>
            <a:r>
              <a:rPr lang="en-US" altLang="zh-TW" sz="3600" dirty="0"/>
              <a:t>SNPs that are close to each other may be highly correlated</a:t>
            </a:r>
          </a:p>
          <a:p>
            <a:endParaRPr lang="en-US" altLang="zh-TW" sz="3600" dirty="0"/>
          </a:p>
          <a:p>
            <a:pPr marL="457200" indent="-457200">
              <a:buFont typeface="Arial" panose="020B0604020202020204" pitchFamily="34" charset="0"/>
              <a:buChar char="•"/>
            </a:pPr>
            <a:r>
              <a:rPr lang="en-US" altLang="zh-TW" sz="2400" dirty="0"/>
              <a:t>Meiosis (</a:t>
            </a:r>
            <a:r>
              <a:rPr lang="zh-TW" altLang="en-US" sz="2400" dirty="0"/>
              <a:t>減數分裂</a:t>
            </a:r>
            <a:r>
              <a:rPr lang="en-US" altLang="zh-TW" sz="2400" dirty="0"/>
              <a:t>): produce </a:t>
            </a:r>
            <a:r>
              <a:rPr lang="en-US" altLang="zh-TW" sz="2400" b="0" i="0" u="none" strike="noStrike" dirty="0">
                <a:effectLst/>
                <a:latin typeface="Arial" panose="020B0604020202020204" pitchFamily="34" charset="0"/>
                <a:hlinkClick r:id="rId3" tooltip="Sperm">
                  <a:extLst>
                    <a:ext uri="{A12FA001-AC4F-418D-AE19-62706E023703}">
                      <ahyp:hlinkClr xmlns:ahyp="http://schemas.microsoft.com/office/drawing/2018/hyperlinkcolor" val="tx"/>
                    </a:ext>
                  </a:extLst>
                </a:hlinkClick>
              </a:rPr>
              <a:t>sperm</a:t>
            </a:r>
            <a:r>
              <a:rPr lang="en-US" altLang="zh-TW" sz="2400" b="0" i="0" dirty="0">
                <a:effectLst/>
                <a:latin typeface="Arial" panose="020B0604020202020204" pitchFamily="34" charset="0"/>
              </a:rPr>
              <a:t> or </a:t>
            </a:r>
            <a:r>
              <a:rPr lang="en-US" altLang="zh-TW" sz="2400" b="0" i="0" u="none" strike="noStrike" dirty="0">
                <a:effectLst/>
                <a:latin typeface="Arial" panose="020B0604020202020204" pitchFamily="34" charset="0"/>
                <a:hlinkClick r:id="rId4" tooltip="Egg cells">
                  <a:extLst>
                    <a:ext uri="{A12FA001-AC4F-418D-AE19-62706E023703}">
                      <ahyp:hlinkClr xmlns:ahyp="http://schemas.microsoft.com/office/drawing/2018/hyperlinkcolor" val="tx"/>
                    </a:ext>
                  </a:extLst>
                </a:hlinkClick>
              </a:rPr>
              <a:t>egg cells</a:t>
            </a:r>
            <a:endParaRPr lang="en-US" altLang="zh-TW" sz="2400" dirty="0"/>
          </a:p>
          <a:p>
            <a:pPr marL="457200" indent="-457200">
              <a:buFont typeface="Arial" panose="020B0604020202020204" pitchFamily="34" charset="0"/>
              <a:buChar char="•"/>
            </a:pPr>
            <a:r>
              <a:rPr lang="en-US" altLang="zh-TW" sz="2400" dirty="0"/>
              <a:t>Crossover (</a:t>
            </a:r>
            <a:r>
              <a:rPr lang="zh-TW" altLang="en-US" sz="2400" dirty="0"/>
              <a:t>染色體交叉互換</a:t>
            </a:r>
            <a:r>
              <a:rPr lang="en-US" altLang="zh-TW" sz="2400" dirty="0"/>
              <a:t>)</a:t>
            </a:r>
          </a:p>
          <a:p>
            <a:pPr marL="457200" indent="-457200">
              <a:buFont typeface="Arial" panose="020B0604020202020204" pitchFamily="34" charset="0"/>
              <a:buChar char="•"/>
            </a:pPr>
            <a:endParaRPr lang="en-US" altLang="zh-TW" sz="2800" dirty="0"/>
          </a:p>
          <a:p>
            <a:pPr marL="457200" indent="-457200">
              <a:buFont typeface="Arial" panose="020B0604020202020204" pitchFamily="34" charset="0"/>
              <a:buChar char="•"/>
            </a:pPr>
            <a:endParaRPr lang="en-US" altLang="zh-TW" sz="2800" dirty="0"/>
          </a:p>
          <a:p>
            <a:pPr marL="457200" indent="-457200">
              <a:buFont typeface="Arial" panose="020B0604020202020204" pitchFamily="34" charset="0"/>
              <a:buChar char="•"/>
            </a:pPr>
            <a:endParaRPr lang="en-US" altLang="zh-TW" sz="2800" dirty="0"/>
          </a:p>
          <a:p>
            <a:pPr marL="457200" indent="-457200">
              <a:buFont typeface="Arial" panose="020B0604020202020204" pitchFamily="34" charset="0"/>
              <a:buChar char="•"/>
            </a:pPr>
            <a:endParaRPr lang="en-US" altLang="zh-TW" sz="2800" dirty="0"/>
          </a:p>
          <a:p>
            <a:pPr marL="457200" indent="-457200">
              <a:buFont typeface="Arial" panose="020B0604020202020204" pitchFamily="34" charset="0"/>
              <a:buChar char="•"/>
            </a:pPr>
            <a:endParaRPr lang="en-US" altLang="zh-TW" sz="2800" dirty="0"/>
          </a:p>
          <a:p>
            <a:pPr marL="457200" indent="-457200">
              <a:buFont typeface="Arial" panose="020B0604020202020204" pitchFamily="34" charset="0"/>
              <a:buChar char="•"/>
            </a:pPr>
            <a:endParaRPr lang="en-US" altLang="zh-TW" sz="2800" dirty="0"/>
          </a:p>
          <a:p>
            <a:pPr marL="457200" indent="-457200">
              <a:buFont typeface="Arial" panose="020B0604020202020204" pitchFamily="34" charset="0"/>
              <a:buChar char="•"/>
            </a:pPr>
            <a:endParaRPr lang="en-US" altLang="zh-TW" sz="2800" dirty="0"/>
          </a:p>
          <a:p>
            <a:pPr marL="457200" indent="-457200">
              <a:buFont typeface="Arial" panose="020B0604020202020204" pitchFamily="34" charset="0"/>
              <a:buChar char="•"/>
            </a:pPr>
            <a:endParaRPr lang="en-US" altLang="zh-TW" sz="2800" dirty="0"/>
          </a:p>
          <a:p>
            <a:pPr marL="457200" indent="-457200">
              <a:buFont typeface="Arial" panose="020B0604020202020204" pitchFamily="34" charset="0"/>
              <a:buChar char="•"/>
            </a:pPr>
            <a:r>
              <a:rPr lang="en-US" altLang="zh-TW" sz="2800" dirty="0"/>
              <a:t>This process increases genetic variation among offspring(</a:t>
            </a:r>
            <a:r>
              <a:rPr lang="zh-TW" altLang="en-US" sz="2800" dirty="0"/>
              <a:t>子孫後代</a:t>
            </a:r>
            <a:r>
              <a:rPr lang="en-US" altLang="zh-TW" sz="2800" dirty="0"/>
              <a:t>)</a:t>
            </a:r>
          </a:p>
        </p:txBody>
      </p:sp>
      <p:grpSp>
        <p:nvGrpSpPr>
          <p:cNvPr id="6" name="群組 5">
            <a:extLst>
              <a:ext uri="{FF2B5EF4-FFF2-40B4-BE49-F238E27FC236}">
                <a16:creationId xmlns:a16="http://schemas.microsoft.com/office/drawing/2014/main" id="{D4C28D3A-8B9E-4349-BE91-6FBADAD0044A}"/>
              </a:ext>
            </a:extLst>
          </p:cNvPr>
          <p:cNvGrpSpPr/>
          <p:nvPr/>
        </p:nvGrpSpPr>
        <p:grpSpPr>
          <a:xfrm>
            <a:off x="4345865" y="1599880"/>
            <a:ext cx="6750152" cy="4247110"/>
            <a:chOff x="3103123" y="1667307"/>
            <a:chExt cx="6750152" cy="4247110"/>
          </a:xfrm>
        </p:grpSpPr>
        <p:pic>
          <p:nvPicPr>
            <p:cNvPr id="2054" name="Picture 6" descr="Meiosis - Wikipedia">
              <a:extLst>
                <a:ext uri="{FF2B5EF4-FFF2-40B4-BE49-F238E27FC236}">
                  <a16:creationId xmlns:a16="http://schemas.microsoft.com/office/drawing/2014/main" id="{671732D6-9619-4416-B7F3-2A9A5E7C5E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3123" y="1667307"/>
              <a:ext cx="6750152" cy="4247110"/>
            </a:xfrm>
            <a:prstGeom prst="rect">
              <a:avLst/>
            </a:prstGeom>
            <a:noFill/>
            <a:extLst>
              <a:ext uri="{909E8E84-426E-40DD-AFC4-6F175D3DCCD1}">
                <a14:hiddenFill xmlns:a14="http://schemas.microsoft.com/office/drawing/2010/main">
                  <a:solidFill>
                    <a:srgbClr val="FFFFFF"/>
                  </a:solidFill>
                </a14:hiddenFill>
              </a:ext>
            </a:extLst>
          </p:spPr>
        </p:pic>
        <p:sp>
          <p:nvSpPr>
            <p:cNvPr id="5" name="文字方塊 4">
              <a:extLst>
                <a:ext uri="{FF2B5EF4-FFF2-40B4-BE49-F238E27FC236}">
                  <a16:creationId xmlns:a16="http://schemas.microsoft.com/office/drawing/2014/main" id="{353BFAF1-790B-451F-8D9E-AF1A853E6EE3}"/>
                </a:ext>
              </a:extLst>
            </p:cNvPr>
            <p:cNvSpPr txBox="1"/>
            <p:nvPr/>
          </p:nvSpPr>
          <p:spPr>
            <a:xfrm>
              <a:off x="4542817" y="5006027"/>
              <a:ext cx="729575" cy="369332"/>
            </a:xfrm>
            <a:prstGeom prst="rect">
              <a:avLst/>
            </a:prstGeom>
            <a:noFill/>
          </p:spPr>
          <p:txBody>
            <a:bodyPr wrap="square" rtlCol="0">
              <a:spAutoFit/>
            </a:bodyPr>
            <a:lstStyle/>
            <a:p>
              <a:r>
                <a:rPr lang="zh-TW" altLang="en-US" dirty="0"/>
                <a:t>間期</a:t>
              </a:r>
            </a:p>
          </p:txBody>
        </p:sp>
        <p:sp>
          <p:nvSpPr>
            <p:cNvPr id="11" name="文字方塊 10">
              <a:extLst>
                <a:ext uri="{FF2B5EF4-FFF2-40B4-BE49-F238E27FC236}">
                  <a16:creationId xmlns:a16="http://schemas.microsoft.com/office/drawing/2014/main" id="{28258196-F492-4A1E-B851-0CA0E22172B9}"/>
                </a:ext>
              </a:extLst>
            </p:cNvPr>
            <p:cNvSpPr txBox="1"/>
            <p:nvPr/>
          </p:nvSpPr>
          <p:spPr>
            <a:xfrm>
              <a:off x="6191232" y="5035209"/>
              <a:ext cx="1201789" cy="369332"/>
            </a:xfrm>
            <a:prstGeom prst="rect">
              <a:avLst/>
            </a:prstGeom>
            <a:noFill/>
          </p:spPr>
          <p:txBody>
            <a:bodyPr wrap="square" rtlCol="0">
              <a:spAutoFit/>
            </a:bodyPr>
            <a:lstStyle/>
            <a:p>
              <a:r>
                <a:rPr lang="zh-TW" altLang="en-US" dirty="0"/>
                <a:t>減數分裂</a:t>
              </a:r>
            </a:p>
          </p:txBody>
        </p:sp>
        <p:sp>
          <p:nvSpPr>
            <p:cNvPr id="12" name="文字方塊 11">
              <a:extLst>
                <a:ext uri="{FF2B5EF4-FFF2-40B4-BE49-F238E27FC236}">
                  <a16:creationId xmlns:a16="http://schemas.microsoft.com/office/drawing/2014/main" id="{B7D018AC-784F-41AF-93E6-E62708E571E7}"/>
                </a:ext>
              </a:extLst>
            </p:cNvPr>
            <p:cNvSpPr txBox="1"/>
            <p:nvPr/>
          </p:nvSpPr>
          <p:spPr>
            <a:xfrm>
              <a:off x="7705505" y="5545085"/>
              <a:ext cx="1201789" cy="369332"/>
            </a:xfrm>
            <a:prstGeom prst="rect">
              <a:avLst/>
            </a:prstGeom>
            <a:noFill/>
          </p:spPr>
          <p:txBody>
            <a:bodyPr wrap="square" rtlCol="0">
              <a:spAutoFit/>
            </a:bodyPr>
            <a:lstStyle/>
            <a:p>
              <a:r>
                <a:rPr lang="zh-TW" altLang="en-US" dirty="0"/>
                <a:t>減數分裂</a:t>
              </a:r>
            </a:p>
          </p:txBody>
        </p:sp>
        <p:sp>
          <p:nvSpPr>
            <p:cNvPr id="13" name="文字方塊 12">
              <a:extLst>
                <a:ext uri="{FF2B5EF4-FFF2-40B4-BE49-F238E27FC236}">
                  <a16:creationId xmlns:a16="http://schemas.microsoft.com/office/drawing/2014/main" id="{18E058CC-4298-4D9E-8E99-C23180027CF6}"/>
                </a:ext>
              </a:extLst>
            </p:cNvPr>
            <p:cNvSpPr txBox="1"/>
            <p:nvPr/>
          </p:nvSpPr>
          <p:spPr>
            <a:xfrm>
              <a:off x="6792126" y="1923152"/>
              <a:ext cx="1841770" cy="369332"/>
            </a:xfrm>
            <a:prstGeom prst="rect">
              <a:avLst/>
            </a:prstGeom>
            <a:noFill/>
          </p:spPr>
          <p:txBody>
            <a:bodyPr wrap="square" rtlCol="0">
              <a:spAutoFit/>
            </a:bodyPr>
            <a:lstStyle/>
            <a:p>
              <a:r>
                <a:rPr lang="zh-TW" altLang="en-US" dirty="0"/>
                <a:t>子核 </a:t>
              </a:r>
              <a:r>
                <a:rPr lang="en-US" altLang="zh-TW" dirty="0"/>
                <a:t>(</a:t>
              </a:r>
              <a:r>
                <a:rPr lang="zh-TW" altLang="en-US" dirty="0"/>
                <a:t>卵母細胞</a:t>
              </a:r>
              <a:r>
                <a:rPr lang="en-US" altLang="zh-TW" dirty="0"/>
                <a:t>)</a:t>
              </a:r>
              <a:endParaRPr lang="zh-TW" altLang="en-US" dirty="0"/>
            </a:p>
          </p:txBody>
        </p:sp>
      </p:grpSp>
    </p:spTree>
    <p:extLst>
      <p:ext uri="{BB962C8B-B14F-4D97-AF65-F5344CB8AC3E}">
        <p14:creationId xmlns:p14="http://schemas.microsoft.com/office/powerpoint/2010/main" val="29654738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5983B1-449D-42C4-928F-8968AC11DE21}"/>
              </a:ext>
            </a:extLst>
          </p:cNvPr>
          <p:cNvSpPr>
            <a:spLocks noGrp="1"/>
          </p:cNvSpPr>
          <p:nvPr>
            <p:ph type="sldNum" sz="quarter" idx="12"/>
          </p:nvPr>
        </p:nvSpPr>
        <p:spPr/>
        <p:txBody>
          <a:bodyPr/>
          <a:lstStyle/>
          <a:p>
            <a:fld id="{42B32856-0948-4E8A-A91F-94156E823626}" type="slidenum">
              <a:rPr lang="zh-TW" altLang="en-US" smtClean="0"/>
              <a:t>28</a:t>
            </a:fld>
            <a:endParaRPr lang="zh-TW" altLang="en-US"/>
          </a:p>
        </p:txBody>
      </p:sp>
      <mc:AlternateContent xmlns:mc="http://schemas.openxmlformats.org/markup-compatibility/2006" xmlns:a14="http://schemas.microsoft.com/office/drawing/2010/main">
        <mc:Choice Requires="a14">
          <p:sp>
            <p:nvSpPr>
              <p:cNvPr id="5" name="矩形: 圓角 4">
                <a:extLst>
                  <a:ext uri="{FF2B5EF4-FFF2-40B4-BE49-F238E27FC236}">
                    <a16:creationId xmlns:a16="http://schemas.microsoft.com/office/drawing/2014/main" id="{961CB8D5-B09D-44F4-AFB1-194C1FD86179}"/>
                  </a:ext>
                </a:extLst>
              </p:cNvPr>
              <p:cNvSpPr/>
              <p:nvPr/>
            </p:nvSpPr>
            <p:spPr>
              <a:xfrm>
                <a:off x="512323" y="2174253"/>
                <a:ext cx="2033081" cy="1391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4000" b="0" i="1" smtClean="0">
                          <a:latin typeface="Cambria Math" panose="02040503050406030204" pitchFamily="18" charset="0"/>
                        </a:rPr>
                        <m:t>3∙</m:t>
                      </m:r>
                      <m:sSup>
                        <m:sSupPr>
                          <m:ctrlPr>
                            <a:rPr lang="en-US" altLang="zh-TW" sz="4000" b="0" i="1" smtClean="0">
                              <a:latin typeface="Cambria Math" panose="02040503050406030204" pitchFamily="18" charset="0"/>
                            </a:rPr>
                          </m:ctrlPr>
                        </m:sSupPr>
                        <m:e>
                          <m:r>
                            <a:rPr lang="en-US" altLang="zh-TW" sz="4000" b="0" i="1" smtClean="0">
                              <a:latin typeface="Cambria Math" panose="02040503050406030204" pitchFamily="18" charset="0"/>
                            </a:rPr>
                            <m:t>10</m:t>
                          </m:r>
                        </m:e>
                        <m:sup>
                          <m:r>
                            <a:rPr lang="en-US" altLang="zh-TW" sz="4000" b="0" i="1" smtClean="0">
                              <a:latin typeface="Cambria Math" panose="02040503050406030204" pitchFamily="18" charset="0"/>
                            </a:rPr>
                            <m:t>9</m:t>
                          </m:r>
                        </m:sup>
                      </m:sSup>
                    </m:oMath>
                  </m:oMathPara>
                </a14:m>
                <a:endParaRPr lang="zh-TW" altLang="en-US" sz="4000" dirty="0"/>
              </a:p>
            </p:txBody>
          </p:sp>
        </mc:Choice>
        <mc:Fallback xmlns="">
          <p:sp>
            <p:nvSpPr>
              <p:cNvPr id="5" name="矩形: 圓角 4">
                <a:extLst>
                  <a:ext uri="{FF2B5EF4-FFF2-40B4-BE49-F238E27FC236}">
                    <a16:creationId xmlns:a16="http://schemas.microsoft.com/office/drawing/2014/main" id="{961CB8D5-B09D-44F4-AFB1-194C1FD86179}"/>
                  </a:ext>
                </a:extLst>
              </p:cNvPr>
              <p:cNvSpPr>
                <a:spLocks noRot="1" noChangeAspect="1" noMove="1" noResize="1" noEditPoints="1" noAdjustHandles="1" noChangeArrowheads="1" noChangeShapeType="1" noTextEdit="1"/>
              </p:cNvSpPr>
              <p:nvPr/>
            </p:nvSpPr>
            <p:spPr>
              <a:xfrm>
                <a:off x="512323" y="2174253"/>
                <a:ext cx="2033081" cy="1391056"/>
              </a:xfrm>
              <a:prstGeom prst="roundRect">
                <a:avLst/>
              </a:prstGeom>
              <a:blipFill>
                <a:blip r:embed="rId2"/>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矩形: 圓角 5">
                <a:extLst>
                  <a:ext uri="{FF2B5EF4-FFF2-40B4-BE49-F238E27FC236}">
                    <a16:creationId xmlns:a16="http://schemas.microsoft.com/office/drawing/2014/main" id="{389757C7-83A6-4773-8DB8-377BCC9B8749}"/>
                  </a:ext>
                </a:extLst>
              </p:cNvPr>
              <p:cNvSpPr/>
              <p:nvPr/>
            </p:nvSpPr>
            <p:spPr>
              <a:xfrm>
                <a:off x="4131013" y="2154798"/>
                <a:ext cx="2033081" cy="1391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en-US" altLang="zh-TW" sz="4000" b="0" i="1" smtClean="0">
                          <a:latin typeface="Cambria Math" panose="02040503050406030204" pitchFamily="18" charset="0"/>
                        </a:rPr>
                        <m:t>3∙</m:t>
                      </m:r>
                      <m:sSup>
                        <m:sSupPr>
                          <m:ctrlPr>
                            <a:rPr lang="en-US" altLang="zh-TW" sz="4000" b="0" i="1" smtClean="0">
                              <a:latin typeface="Cambria Math" panose="02040503050406030204" pitchFamily="18" charset="0"/>
                            </a:rPr>
                          </m:ctrlPr>
                        </m:sSupPr>
                        <m:e>
                          <m:r>
                            <a:rPr lang="en-US" altLang="zh-TW" sz="4000" b="0" i="1" smtClean="0">
                              <a:latin typeface="Cambria Math" panose="02040503050406030204" pitchFamily="18" charset="0"/>
                            </a:rPr>
                            <m:t>10</m:t>
                          </m:r>
                        </m:e>
                        <m:sup>
                          <m:r>
                            <a:rPr lang="en-US" altLang="zh-TW" sz="4000" b="0" i="1" smtClean="0">
                              <a:latin typeface="Cambria Math" panose="02040503050406030204" pitchFamily="18" charset="0"/>
                            </a:rPr>
                            <m:t>6</m:t>
                          </m:r>
                        </m:sup>
                      </m:sSup>
                    </m:oMath>
                  </m:oMathPara>
                </a14:m>
                <a:endParaRPr lang="zh-TW" altLang="en-US" sz="4000" dirty="0"/>
              </a:p>
            </p:txBody>
          </p:sp>
        </mc:Choice>
        <mc:Fallback xmlns="">
          <p:sp>
            <p:nvSpPr>
              <p:cNvPr id="6" name="矩形: 圓角 5">
                <a:extLst>
                  <a:ext uri="{FF2B5EF4-FFF2-40B4-BE49-F238E27FC236}">
                    <a16:creationId xmlns:a16="http://schemas.microsoft.com/office/drawing/2014/main" id="{389757C7-83A6-4773-8DB8-377BCC9B8749}"/>
                  </a:ext>
                </a:extLst>
              </p:cNvPr>
              <p:cNvSpPr>
                <a:spLocks noRot="1" noChangeAspect="1" noMove="1" noResize="1" noEditPoints="1" noAdjustHandles="1" noChangeArrowheads="1" noChangeShapeType="1" noTextEdit="1"/>
              </p:cNvSpPr>
              <p:nvPr/>
            </p:nvSpPr>
            <p:spPr>
              <a:xfrm>
                <a:off x="4131013" y="2154798"/>
                <a:ext cx="2033081" cy="1391056"/>
              </a:xfrm>
              <a:prstGeom prst="roundRect">
                <a:avLst/>
              </a:prstGeom>
              <a:blipFill>
                <a:blip r:embed="rId3"/>
                <a:stretch>
                  <a:fillRect/>
                </a:stretch>
              </a:blipFill>
            </p:spPr>
            <p:txBody>
              <a:bodyPr/>
              <a:lstStyle/>
              <a:p>
                <a:r>
                  <a:rPr lang="zh-TW" altLang="en-US">
                    <a:noFill/>
                  </a:rPr>
                  <a:t> </a:t>
                </a:r>
              </a:p>
            </p:txBody>
          </p:sp>
        </mc:Fallback>
      </mc:AlternateContent>
      <mc:AlternateContent xmlns:mc="http://schemas.openxmlformats.org/markup-compatibility/2006">
        <mc:Choice xmlns:a14="http://schemas.microsoft.com/office/drawing/2010/main" Requires="a14">
          <p:sp>
            <p:nvSpPr>
              <p:cNvPr id="7" name="矩形: 圓角 6">
                <a:extLst>
                  <a:ext uri="{FF2B5EF4-FFF2-40B4-BE49-F238E27FC236}">
                    <a16:creationId xmlns:a16="http://schemas.microsoft.com/office/drawing/2014/main" id="{D86FDA37-5A43-4D64-8C00-4F3F8AA53472}"/>
                  </a:ext>
                </a:extLst>
              </p:cNvPr>
              <p:cNvSpPr/>
              <p:nvPr/>
            </p:nvSpPr>
            <p:spPr>
              <a:xfrm>
                <a:off x="8591145" y="2154797"/>
                <a:ext cx="3266872" cy="13910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r>
                      <m:rPr>
                        <m:sty m:val="p"/>
                      </m:rPr>
                      <a:rPr lang="en-US" altLang="zh-TW" sz="2400" i="1">
                        <a:latin typeface="Cambria Math" panose="02040503050406030204" pitchFamily="18" charset="0"/>
                      </a:rPr>
                      <m:t>G</m:t>
                    </m:r>
                  </m:oMath>
                </a14:m>
                <a:r>
                  <a:rPr lang="en-US" altLang="zh-TW" sz="2400" dirty="0"/>
                  <a:t>enome-wide array plate (SNP array)</a:t>
                </a:r>
              </a:p>
              <a:p>
                <a:pPr algn="ctr"/>
                <a:r>
                  <a:rPr lang="en-US" altLang="zh-TW" sz="2400" dirty="0"/>
                  <a:t>~ 700,000 SNPs</a:t>
                </a:r>
                <a:endParaRPr lang="zh-TW" altLang="en-US" sz="2400" dirty="0"/>
              </a:p>
            </p:txBody>
          </p:sp>
        </mc:Choice>
        <mc:Fallback>
          <p:sp>
            <p:nvSpPr>
              <p:cNvPr id="7" name="矩形: 圓角 6">
                <a:extLst>
                  <a:ext uri="{FF2B5EF4-FFF2-40B4-BE49-F238E27FC236}">
                    <a16:creationId xmlns:a16="http://schemas.microsoft.com/office/drawing/2014/main" id="{D86FDA37-5A43-4D64-8C00-4F3F8AA53472}"/>
                  </a:ext>
                </a:extLst>
              </p:cNvPr>
              <p:cNvSpPr>
                <a:spLocks noRot="1" noChangeAspect="1" noMove="1" noResize="1" noEditPoints="1" noAdjustHandles="1" noChangeArrowheads="1" noChangeShapeType="1" noTextEdit="1"/>
              </p:cNvSpPr>
              <p:nvPr/>
            </p:nvSpPr>
            <p:spPr>
              <a:xfrm>
                <a:off x="8591145" y="2154797"/>
                <a:ext cx="3266872" cy="1391057"/>
              </a:xfrm>
              <a:prstGeom prst="roundRect">
                <a:avLst/>
              </a:prstGeom>
              <a:blipFill>
                <a:blip r:embed="rId4"/>
                <a:stretch>
                  <a:fillRect b="-1724"/>
                </a:stretch>
              </a:blipFill>
            </p:spPr>
            <p:txBody>
              <a:bodyPr/>
              <a:lstStyle/>
              <a:p>
                <a:r>
                  <a:rPr lang="zh-TW" altLang="en-US">
                    <a:noFill/>
                  </a:rPr>
                  <a:t> </a:t>
                </a:r>
              </a:p>
            </p:txBody>
          </p:sp>
        </mc:Fallback>
      </mc:AlternateContent>
      <p:cxnSp>
        <p:nvCxnSpPr>
          <p:cNvPr id="9" name="直線單箭頭接點 8">
            <a:extLst>
              <a:ext uri="{FF2B5EF4-FFF2-40B4-BE49-F238E27FC236}">
                <a16:creationId xmlns:a16="http://schemas.microsoft.com/office/drawing/2014/main" id="{B1EEA593-68DD-460A-ABD7-DD15E3805D9B}"/>
              </a:ext>
            </a:extLst>
          </p:cNvPr>
          <p:cNvCxnSpPr>
            <a:cxnSpLocks/>
          </p:cNvCxnSpPr>
          <p:nvPr/>
        </p:nvCxnSpPr>
        <p:spPr>
          <a:xfrm flipV="1">
            <a:off x="2752928" y="2869781"/>
            <a:ext cx="1138136" cy="4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線單箭頭接點 9">
            <a:extLst>
              <a:ext uri="{FF2B5EF4-FFF2-40B4-BE49-F238E27FC236}">
                <a16:creationId xmlns:a16="http://schemas.microsoft.com/office/drawing/2014/main" id="{C0690C0B-9E91-437D-89D9-CE0C7E6B8C78}"/>
              </a:ext>
            </a:extLst>
          </p:cNvPr>
          <p:cNvCxnSpPr>
            <a:cxnSpLocks/>
          </p:cNvCxnSpPr>
          <p:nvPr/>
        </p:nvCxnSpPr>
        <p:spPr>
          <a:xfrm>
            <a:off x="6446196" y="2842219"/>
            <a:ext cx="19974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文字方塊 12">
            <a:extLst>
              <a:ext uri="{FF2B5EF4-FFF2-40B4-BE49-F238E27FC236}">
                <a16:creationId xmlns:a16="http://schemas.microsoft.com/office/drawing/2014/main" id="{160DC0FA-D2DD-4004-A35C-5D93F96890C5}"/>
              </a:ext>
            </a:extLst>
          </p:cNvPr>
          <p:cNvSpPr txBox="1"/>
          <p:nvPr/>
        </p:nvSpPr>
        <p:spPr>
          <a:xfrm>
            <a:off x="2397869" y="1515523"/>
            <a:ext cx="2149812" cy="369332"/>
          </a:xfrm>
          <a:prstGeom prst="rect">
            <a:avLst/>
          </a:prstGeom>
          <a:noFill/>
        </p:spPr>
        <p:txBody>
          <a:bodyPr wrap="square" rtlCol="0">
            <a:spAutoFit/>
          </a:bodyPr>
          <a:lstStyle/>
          <a:p>
            <a:r>
              <a:rPr lang="en-US" altLang="zh-TW" dirty="0"/>
              <a:t>Remove no variation</a:t>
            </a:r>
            <a:endParaRPr lang="zh-TW" altLang="en-US" dirty="0"/>
          </a:p>
        </p:txBody>
      </p:sp>
      <p:sp>
        <p:nvSpPr>
          <p:cNvPr id="14" name="文字方塊 13">
            <a:extLst>
              <a:ext uri="{FF2B5EF4-FFF2-40B4-BE49-F238E27FC236}">
                <a16:creationId xmlns:a16="http://schemas.microsoft.com/office/drawing/2014/main" id="{85FDF324-7467-4CA3-BA32-4A8D01A6D582}"/>
              </a:ext>
            </a:extLst>
          </p:cNvPr>
          <p:cNvSpPr txBox="1"/>
          <p:nvPr/>
        </p:nvSpPr>
        <p:spPr>
          <a:xfrm>
            <a:off x="5893684" y="1245534"/>
            <a:ext cx="3350984" cy="646331"/>
          </a:xfrm>
          <a:prstGeom prst="rect">
            <a:avLst/>
          </a:prstGeom>
          <a:noFill/>
        </p:spPr>
        <p:txBody>
          <a:bodyPr wrap="square" rtlCol="0">
            <a:spAutoFit/>
          </a:bodyPr>
          <a:lstStyle/>
          <a:p>
            <a:endParaRPr lang="en-US" altLang="zh-TW" dirty="0"/>
          </a:p>
          <a:p>
            <a:r>
              <a:rPr lang="en-US" altLang="zh-TW" dirty="0"/>
              <a:t>Remove highly correlated SNPs</a:t>
            </a:r>
            <a:endParaRPr lang="zh-TW" altLang="en-US" dirty="0"/>
          </a:p>
        </p:txBody>
      </p:sp>
      <p:pic>
        <p:nvPicPr>
          <p:cNvPr id="3074" name="Picture 2" descr="Affymetrix TWB Chip">
            <a:extLst>
              <a:ext uri="{FF2B5EF4-FFF2-40B4-BE49-F238E27FC236}">
                <a16:creationId xmlns:a16="http://schemas.microsoft.com/office/drawing/2014/main" id="{00658157-B85B-4646-B4AC-EA5928111C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7731" y="3793909"/>
            <a:ext cx="2933700" cy="1524000"/>
          </a:xfrm>
          <a:prstGeom prst="rect">
            <a:avLst/>
          </a:prstGeom>
          <a:noFill/>
          <a:extLst>
            <a:ext uri="{909E8E84-426E-40DD-AFC4-6F175D3DCCD1}">
              <a14:hiddenFill xmlns:a14="http://schemas.microsoft.com/office/drawing/2010/main">
                <a:solidFill>
                  <a:srgbClr val="FFFFFF"/>
                </a:solidFill>
              </a14:hiddenFill>
            </a:ext>
          </a:extLst>
        </p:spPr>
      </p:pic>
      <p:sp>
        <p:nvSpPr>
          <p:cNvPr id="17" name="文字方塊 16">
            <a:extLst>
              <a:ext uri="{FF2B5EF4-FFF2-40B4-BE49-F238E27FC236}">
                <a16:creationId xmlns:a16="http://schemas.microsoft.com/office/drawing/2014/main" id="{559BF2D3-77E5-490B-976C-8FD3FC6E5B79}"/>
              </a:ext>
            </a:extLst>
          </p:cNvPr>
          <p:cNvSpPr txBox="1"/>
          <p:nvPr/>
        </p:nvSpPr>
        <p:spPr>
          <a:xfrm>
            <a:off x="9019162" y="5433020"/>
            <a:ext cx="2743200" cy="923330"/>
          </a:xfrm>
          <a:prstGeom prst="rect">
            <a:avLst/>
          </a:prstGeom>
          <a:noFill/>
        </p:spPr>
        <p:txBody>
          <a:bodyPr wrap="square">
            <a:spAutoFit/>
          </a:bodyPr>
          <a:lstStyle/>
          <a:p>
            <a:r>
              <a:rPr lang="en-US" altLang="zh-TW" b="0" i="0" dirty="0">
                <a:solidFill>
                  <a:srgbClr val="000000"/>
                </a:solidFill>
                <a:effectLst/>
                <a:latin typeface="Lato" panose="020B0604020202020204" pitchFamily="34" charset="0"/>
              </a:rPr>
              <a:t>TWB Chip: used in Taiwan Biobank </a:t>
            </a:r>
          </a:p>
          <a:p>
            <a:r>
              <a:rPr lang="en-US" altLang="zh-TW" b="0" i="0" dirty="0">
                <a:solidFill>
                  <a:srgbClr val="000000"/>
                </a:solidFill>
                <a:effectLst/>
                <a:latin typeface="Lato" panose="020B0604020202020204" pitchFamily="34" charset="0"/>
              </a:rPr>
              <a:t>(</a:t>
            </a:r>
            <a:r>
              <a:rPr lang="zh-TW" altLang="en-US" b="0" i="0" dirty="0">
                <a:solidFill>
                  <a:srgbClr val="000000"/>
                </a:solidFill>
                <a:effectLst/>
                <a:latin typeface="Lato" panose="020B0604020202020204" pitchFamily="34" charset="0"/>
              </a:rPr>
              <a:t>台灣人體資料庫</a:t>
            </a:r>
            <a:r>
              <a:rPr lang="en-US" altLang="zh-TW" b="0" i="0" dirty="0">
                <a:solidFill>
                  <a:srgbClr val="000000"/>
                </a:solidFill>
                <a:effectLst/>
                <a:latin typeface="Lato" panose="020B0604020202020204" pitchFamily="34" charset="0"/>
              </a:rPr>
              <a:t>)</a:t>
            </a:r>
            <a:endParaRPr lang="zh-TW" altLang="en-US" dirty="0"/>
          </a:p>
        </p:txBody>
      </p:sp>
      <p:sp>
        <p:nvSpPr>
          <p:cNvPr id="16" name="文字方塊 15">
            <a:extLst>
              <a:ext uri="{FF2B5EF4-FFF2-40B4-BE49-F238E27FC236}">
                <a16:creationId xmlns:a16="http://schemas.microsoft.com/office/drawing/2014/main" id="{2202C3D1-073C-4E81-AC14-978F36989BC5}"/>
              </a:ext>
            </a:extLst>
          </p:cNvPr>
          <p:cNvSpPr txBox="1"/>
          <p:nvPr/>
        </p:nvSpPr>
        <p:spPr>
          <a:xfrm>
            <a:off x="428017" y="389106"/>
            <a:ext cx="6018179" cy="523220"/>
          </a:xfrm>
          <a:prstGeom prst="rect">
            <a:avLst/>
          </a:prstGeom>
          <a:noFill/>
        </p:spPr>
        <p:txBody>
          <a:bodyPr wrap="square" rtlCol="0">
            <a:spAutoFit/>
          </a:bodyPr>
          <a:lstStyle/>
          <a:p>
            <a:r>
              <a:rPr lang="en-US" altLang="zh-TW" sz="2800" dirty="0"/>
              <a:t>Number of covariates (SNPs)</a:t>
            </a:r>
            <a:endParaRPr lang="zh-TW" altLang="en-US" sz="2800" dirty="0"/>
          </a:p>
        </p:txBody>
      </p:sp>
    </p:spTree>
    <p:extLst>
      <p:ext uri="{BB962C8B-B14F-4D97-AF65-F5344CB8AC3E}">
        <p14:creationId xmlns:p14="http://schemas.microsoft.com/office/powerpoint/2010/main" val="39738318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SNP array: data format &amp; Coding</a:t>
            </a:r>
            <a:endParaRPr lang="zh-TW" altLang="en-US" dirty="0"/>
          </a:p>
        </p:txBody>
      </p:sp>
      <p:sp>
        <p:nvSpPr>
          <p:cNvPr id="3" name="內容版面配置區 2"/>
          <p:cNvSpPr>
            <a:spLocks noGrp="1"/>
          </p:cNvSpPr>
          <p:nvPr>
            <p:ph idx="1"/>
          </p:nvPr>
        </p:nvSpPr>
        <p:spPr/>
        <p:txBody>
          <a:bodyPr/>
          <a:lstStyle/>
          <a:p>
            <a:r>
              <a:rPr lang="en-US" altLang="zh-TW" dirty="0"/>
              <a:t>Data format: an example, PED file and MAP file for PLINK, 1000 samples and 200,000 SNPs</a:t>
            </a:r>
            <a:endParaRPr lang="zh-TW" altLang="en-US" dirty="0"/>
          </a:p>
        </p:txBody>
      </p:sp>
      <p:pic>
        <p:nvPicPr>
          <p:cNvPr id="4" name="圖片 3"/>
          <p:cNvPicPr>
            <a:picLocks noChangeAspect="1"/>
          </p:cNvPicPr>
          <p:nvPr/>
        </p:nvPicPr>
        <p:blipFill>
          <a:blip r:embed="rId3"/>
          <a:stretch>
            <a:fillRect/>
          </a:stretch>
        </p:blipFill>
        <p:spPr>
          <a:xfrm>
            <a:off x="1097280" y="2509179"/>
            <a:ext cx="4874262" cy="774592"/>
          </a:xfrm>
          <a:prstGeom prst="rect">
            <a:avLst/>
          </a:prstGeom>
        </p:spPr>
      </p:pic>
      <p:sp>
        <p:nvSpPr>
          <p:cNvPr id="7" name="文字方塊 6"/>
          <p:cNvSpPr txBox="1"/>
          <p:nvPr/>
        </p:nvSpPr>
        <p:spPr>
          <a:xfrm>
            <a:off x="993589" y="3770080"/>
            <a:ext cx="2564091"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1. Family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2. Individual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3. Paternal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4. Maternal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5. Sex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6. Phenotype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7. 8. SNP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9. 10. SNP2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8" name="文字方塊 7"/>
              <p:cNvSpPr txBox="1"/>
              <p:nvPr/>
            </p:nvSpPr>
            <p:spPr>
              <a:xfrm>
                <a:off x="1059572" y="2271861"/>
                <a:ext cx="78958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     1.             2.    3.  4.    5.    6.     7.  8.   9.  10.  11.  12. … (6+200,000</a:t>
                </a:r>
                <a14:m>
                  <m:oMath xmlns:m="http://schemas.openxmlformats.org/officeDocument/2006/math">
                    <m:r>
                      <a:rPr kumimoji="0" lang="en-US" altLang="zh-TW" sz="1800" b="0"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oMath>
                </a14:m>
                <a:r>
                  <a:rPr kumimoji="0" lang="en-US" altLang="zh-TW"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1059572" y="2271861"/>
                <a:ext cx="7895892" cy="369332"/>
              </a:xfrm>
              <a:prstGeom prst="rect">
                <a:avLst/>
              </a:prstGeom>
              <a:blipFill rotWithShape="0">
                <a:blip r:embed="rId4"/>
                <a:stretch>
                  <a:fillRect t="-10000" b="-26667"/>
                </a:stretch>
              </a:blipFill>
            </p:spPr>
            <p:txBody>
              <a:bodyPr/>
              <a:lstStyle/>
              <a:p>
                <a:r>
                  <a:rPr lang="zh-TW" altLang="en-US">
                    <a:noFill/>
                  </a:rPr>
                  <a:t> </a:t>
                </a:r>
              </a:p>
            </p:txBody>
          </p:sp>
        </mc:Fallback>
      </mc:AlternateContent>
      <p:sp>
        <p:nvSpPr>
          <p:cNvPr id="9" name="左大括弧 8"/>
          <p:cNvSpPr/>
          <p:nvPr/>
        </p:nvSpPr>
        <p:spPr>
          <a:xfrm>
            <a:off x="944095" y="2641193"/>
            <a:ext cx="234256" cy="8798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Calibri" panose="020F0502020204030204"/>
              <a:ea typeface="新細明體" panose="02020500000000000000" pitchFamily="18" charset="-120"/>
              <a:cs typeface="+mn-cs"/>
            </a:endParaRPr>
          </a:p>
        </p:txBody>
      </p:sp>
      <p:sp>
        <p:nvSpPr>
          <p:cNvPr id="10" name="文字方塊 9"/>
          <p:cNvSpPr txBox="1"/>
          <p:nvPr/>
        </p:nvSpPr>
        <p:spPr>
          <a:xfrm>
            <a:off x="273377" y="2757975"/>
            <a:ext cx="67071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1000 rows</a:t>
            </a:r>
            <a:endParaRPr kumimoji="0" lang="zh-TW" altLang="en-US"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009250" y="2669590"/>
            <a:ext cx="3433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p:txBody>
      </p:sp>
      <p:sp>
        <p:nvSpPr>
          <p:cNvPr id="12" name="矩形 11"/>
          <p:cNvSpPr/>
          <p:nvPr/>
        </p:nvSpPr>
        <p:spPr>
          <a:xfrm>
            <a:off x="1443131" y="3127502"/>
            <a:ext cx="3433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p:txBody>
      </p:sp>
      <p:sp>
        <p:nvSpPr>
          <p:cNvPr id="14" name="矩形 13"/>
          <p:cNvSpPr/>
          <p:nvPr/>
        </p:nvSpPr>
        <p:spPr>
          <a:xfrm>
            <a:off x="1178351" y="2630415"/>
            <a:ext cx="5174263" cy="89067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pic>
        <p:nvPicPr>
          <p:cNvPr id="16" name="圖片 15"/>
          <p:cNvPicPr>
            <a:picLocks noChangeAspect="1"/>
          </p:cNvPicPr>
          <p:nvPr/>
        </p:nvPicPr>
        <p:blipFill>
          <a:blip r:embed="rId5"/>
          <a:stretch>
            <a:fillRect/>
          </a:stretch>
        </p:blipFill>
        <p:spPr>
          <a:xfrm>
            <a:off x="7173603" y="3924401"/>
            <a:ext cx="2499453" cy="1796482"/>
          </a:xfrm>
          <a:prstGeom prst="rect">
            <a:avLst/>
          </a:prstGeom>
        </p:spPr>
      </p:pic>
      <p:sp>
        <p:nvSpPr>
          <p:cNvPr id="17" name="文字方塊 16"/>
          <p:cNvSpPr txBox="1"/>
          <p:nvPr/>
        </p:nvSpPr>
        <p:spPr>
          <a:xfrm>
            <a:off x="6872842" y="3585414"/>
            <a:ext cx="280021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     a.    b.                c.      d.   </a:t>
            </a:r>
            <a:endParaRPr kumimoji="0" lang="zh-TW" altLang="en-US"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18" name="左大括弧 17"/>
          <p:cNvSpPr/>
          <p:nvPr/>
        </p:nvSpPr>
        <p:spPr>
          <a:xfrm flipH="1">
            <a:off x="9909524" y="3890239"/>
            <a:ext cx="218033" cy="216710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Calibri" panose="020F0502020204030204"/>
              <a:ea typeface="新細明體" panose="02020500000000000000" pitchFamily="18" charset="-120"/>
              <a:cs typeface="+mn-cs"/>
            </a:endParaRPr>
          </a:p>
        </p:txBody>
      </p:sp>
      <p:sp>
        <p:nvSpPr>
          <p:cNvPr id="19" name="文字方塊 18"/>
          <p:cNvSpPr txBox="1"/>
          <p:nvPr/>
        </p:nvSpPr>
        <p:spPr>
          <a:xfrm>
            <a:off x="4606226" y="3773662"/>
            <a:ext cx="2564091" cy="1477328"/>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Chromosome</a:t>
            </a:r>
          </a:p>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kumimoji="0" lang="en-US" altLang="zh-TW" sz="1800" b="0" i="0" u="none" strike="noStrike" kern="1200" cap="none" spc="0" normalizeH="0" baseline="0" noProof="0" dirty="0" err="1">
                <a:ln>
                  <a:noFill/>
                </a:ln>
                <a:solidFill>
                  <a:srgbClr val="000000"/>
                </a:solidFill>
                <a:effectLst/>
                <a:uLnTx/>
                <a:uFillTx/>
                <a:latin typeface="Calibri" panose="020F0502020204030204"/>
                <a:ea typeface="新細明體" panose="02020500000000000000" pitchFamily="18" charset="-120"/>
                <a:cs typeface="+mn-cs"/>
              </a:rPr>
              <a:t>rs</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or </a:t>
            </a:r>
            <a:r>
              <a:rPr kumimoji="0" lang="en-US" altLang="zh-TW" sz="1800" b="0" i="0" u="none" strike="noStrike" kern="1200" cap="none" spc="0" normalizeH="0" baseline="0" noProof="0" dirty="0" err="1">
                <a:ln>
                  <a:noFill/>
                </a:ln>
                <a:solidFill>
                  <a:srgbClr val="000000"/>
                </a:solidFill>
                <a:effectLst/>
                <a:uLnTx/>
                <a:uFillTx/>
                <a:latin typeface="Calibri" panose="020F0502020204030204"/>
                <a:ea typeface="新細明體" panose="02020500000000000000" pitchFamily="18" charset="-120"/>
                <a:cs typeface="+mn-cs"/>
              </a:rPr>
              <a:t>snp</a:t>
            </a: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identifier</a:t>
            </a:r>
          </a:p>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Genetic distance </a:t>
            </a:r>
          </a:p>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Base-pair position</a:t>
            </a:r>
          </a:p>
          <a:p>
            <a:pPr marL="342900" marR="0" lvl="0" indent="-342900" algn="l" defTabSz="914400" rtl="0" eaLnBrk="1" fontAlgn="auto" latinLnBrk="0" hangingPunct="1">
              <a:lnSpc>
                <a:spcPct val="100000"/>
              </a:lnSpc>
              <a:spcBef>
                <a:spcPts val="0"/>
              </a:spcBef>
              <a:spcAft>
                <a:spcPts val="0"/>
              </a:spcAft>
              <a:buClrTx/>
              <a:buSzTx/>
              <a:buFontTx/>
              <a:buAutoNum type="alphaLcPeriod"/>
              <a:tabLst/>
              <a:defRPr/>
            </a:pPr>
            <a:endPar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p:txBody>
      </p:sp>
      <p:sp>
        <p:nvSpPr>
          <p:cNvPr id="20" name="文字方塊 19"/>
          <p:cNvSpPr txBox="1"/>
          <p:nvPr/>
        </p:nvSpPr>
        <p:spPr>
          <a:xfrm>
            <a:off x="118906" y="3770080"/>
            <a:ext cx="25640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PED file:</a:t>
            </a:r>
            <a:endPar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3627852" y="3770080"/>
            <a:ext cx="25640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MAP file:</a:t>
            </a:r>
            <a:endPar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p:txBody>
      </p:sp>
      <p:sp>
        <p:nvSpPr>
          <p:cNvPr id="22" name="文字方塊 21"/>
          <p:cNvSpPr txBox="1"/>
          <p:nvPr/>
        </p:nvSpPr>
        <p:spPr>
          <a:xfrm>
            <a:off x="10128540" y="4698892"/>
            <a:ext cx="102812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200,000 rows</a:t>
            </a:r>
            <a:endParaRPr kumimoji="0" lang="zh-TW" altLang="en-US"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23" name="矩形 22"/>
          <p:cNvSpPr/>
          <p:nvPr/>
        </p:nvSpPr>
        <p:spPr>
          <a:xfrm>
            <a:off x="7029964" y="3890239"/>
            <a:ext cx="2735922" cy="21671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4" name="矩形 23"/>
          <p:cNvSpPr/>
          <p:nvPr/>
        </p:nvSpPr>
        <p:spPr>
          <a:xfrm>
            <a:off x="7683180" y="5660192"/>
            <a:ext cx="3433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p:txBody>
      </p:sp>
      <p:sp>
        <p:nvSpPr>
          <p:cNvPr id="5" name="投影片編號版面配置區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A07F6-0C47-471A-A2CE-71BBCAA768AF}" type="slidenum">
              <a:rPr kumimoji="0" lang="zh-TW" altLang="en-US" sz="1050" b="0" i="0" u="none" strike="noStrike" kern="1200" cap="none" spc="0" normalizeH="0" baseline="0" noProof="0" smtClean="0">
                <a:ln>
                  <a:noFill/>
                </a:ln>
                <a:solidFill>
                  <a:srgbClr val="FFFFFF"/>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TW" altLang="en-US" sz="1050" b="0" i="0" u="none" strike="noStrike" kern="1200" cap="none" spc="0" normalizeH="0" baseline="0" noProof="0">
              <a:ln>
                <a:noFill/>
              </a:ln>
              <a:solidFill>
                <a:srgbClr val="FFFFFF"/>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3414486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CE4D78F-75CB-D263-847F-88CAE89C4092}"/>
              </a:ext>
            </a:extLst>
          </p:cNvPr>
          <p:cNvSpPr>
            <a:spLocks noGrp="1"/>
          </p:cNvSpPr>
          <p:nvPr>
            <p:ph type="title"/>
          </p:nvPr>
        </p:nvSpPr>
        <p:spPr/>
        <p:txBody>
          <a:bodyPr/>
          <a:lstStyle/>
          <a:p>
            <a:r>
              <a:rPr lang="en-US" altLang="zh-TW" dirty="0"/>
              <a:t>1953: DNA Double Helix</a:t>
            </a:r>
            <a:endParaRPr lang="zh-TW" altLang="en-US" dirty="0"/>
          </a:p>
        </p:txBody>
      </p:sp>
      <p:sp>
        <p:nvSpPr>
          <p:cNvPr id="3" name="內容版面配置區 2">
            <a:extLst>
              <a:ext uri="{FF2B5EF4-FFF2-40B4-BE49-F238E27FC236}">
                <a16:creationId xmlns:a16="http://schemas.microsoft.com/office/drawing/2014/main" id="{D9AB400A-D691-4E26-7B39-2CE11B697989}"/>
              </a:ext>
            </a:extLst>
          </p:cNvPr>
          <p:cNvSpPr>
            <a:spLocks noGrp="1"/>
          </p:cNvSpPr>
          <p:nvPr>
            <p:ph idx="1"/>
          </p:nvPr>
        </p:nvSpPr>
        <p:spPr>
          <a:xfrm>
            <a:off x="838200" y="1825625"/>
            <a:ext cx="4892040" cy="4351338"/>
          </a:xfrm>
        </p:spPr>
        <p:txBody>
          <a:bodyPr>
            <a:normAutofit/>
          </a:bodyPr>
          <a:lstStyle/>
          <a:p>
            <a:r>
              <a:rPr lang="en-US" altLang="zh-TW" sz="2400" dirty="0"/>
              <a:t>Watson (left) &amp; Crick (right),</a:t>
            </a:r>
          </a:p>
          <a:p>
            <a:r>
              <a:rPr lang="en-US" altLang="zh-TW" sz="2400" b="0" i="0" dirty="0">
                <a:solidFill>
                  <a:srgbClr val="000000"/>
                </a:solidFill>
                <a:effectLst/>
                <a:latin typeface="Aktiv"/>
              </a:rPr>
              <a:t>published their findings that the molecular structure of DNA was a double helix. </a:t>
            </a:r>
          </a:p>
          <a:p>
            <a:r>
              <a:rPr lang="en-US" altLang="zh-TW" sz="2400" b="0" i="0" dirty="0">
                <a:solidFill>
                  <a:srgbClr val="000000"/>
                </a:solidFill>
                <a:effectLst/>
                <a:latin typeface="Aktiv"/>
              </a:rPr>
              <a:t>Their work helped to explain how DNA replicates and how hereditary(</a:t>
            </a:r>
            <a:r>
              <a:rPr lang="zh-TW" altLang="en-US" sz="2400" b="0" i="0" dirty="0">
                <a:solidFill>
                  <a:srgbClr val="000000"/>
                </a:solidFill>
                <a:effectLst/>
                <a:latin typeface="Aktiv"/>
              </a:rPr>
              <a:t>遺傳的</a:t>
            </a:r>
            <a:r>
              <a:rPr lang="en-US" altLang="zh-TW" sz="2400" b="0" i="0" dirty="0">
                <a:solidFill>
                  <a:srgbClr val="000000"/>
                </a:solidFill>
                <a:effectLst/>
                <a:latin typeface="Aktiv"/>
              </a:rPr>
              <a:t>) information is coded on it. </a:t>
            </a:r>
            <a:r>
              <a:rPr lang="en-US" altLang="zh-TW" sz="2400" dirty="0"/>
              <a:t> </a:t>
            </a:r>
            <a:endParaRPr lang="zh-TW" altLang="en-US" sz="2400" dirty="0"/>
          </a:p>
          <a:p>
            <a:r>
              <a:rPr lang="en-US" altLang="zh-TW" sz="2400" b="0" i="0" dirty="0">
                <a:solidFill>
                  <a:srgbClr val="141414"/>
                </a:solidFill>
                <a:effectLst/>
                <a:latin typeface="ReithSans"/>
              </a:rPr>
              <a:t>1962 Nobel Prize</a:t>
            </a:r>
            <a:endParaRPr lang="zh-TW" altLang="en-US" sz="2400" dirty="0"/>
          </a:p>
        </p:txBody>
      </p:sp>
      <p:pic>
        <p:nvPicPr>
          <p:cNvPr id="4" name="Picture 10" descr="DNA">
            <a:extLst>
              <a:ext uri="{FF2B5EF4-FFF2-40B4-BE49-F238E27FC236}">
                <a16:creationId xmlns:a16="http://schemas.microsoft.com/office/drawing/2014/main" id="{E237C3C2-8BBB-D179-BE43-D9840AAD10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1762" y="1417555"/>
            <a:ext cx="4752435" cy="475940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https://upload.wikimedia.org/wikipedia/commons/thumb/e/e4/DNA_chemical_structure.svg/800px-DNA_chemical_structure.svg.png">
            <a:extLst>
              <a:ext uri="{FF2B5EF4-FFF2-40B4-BE49-F238E27FC236}">
                <a16:creationId xmlns:a16="http://schemas.microsoft.com/office/drawing/2014/main" id="{1EEFCADF-5951-CD16-DD1E-6DE4D7A65AD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6144" y="4551375"/>
            <a:ext cx="1912967" cy="2230998"/>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A1AA020B-4CDF-D416-E949-F4DE2BC8FCD8}"/>
              </a:ext>
            </a:extLst>
          </p:cNvPr>
          <p:cNvSpPr/>
          <p:nvPr/>
        </p:nvSpPr>
        <p:spPr>
          <a:xfrm>
            <a:off x="2977147" y="6081067"/>
            <a:ext cx="1358997" cy="461665"/>
          </a:xfrm>
          <a:prstGeom prst="rect">
            <a:avLst/>
          </a:prstGeom>
        </p:spPr>
        <p:txBody>
          <a:bodyPr wrap="square">
            <a:spAutoFit/>
          </a:bodyPr>
          <a:lstStyle/>
          <a:p>
            <a:r>
              <a:rPr lang="zh-TW" altLang="en-US" sz="1200" dirty="0"/>
              <a:t>https://en.wikipedia.org/wiki/DNA</a:t>
            </a:r>
          </a:p>
        </p:txBody>
      </p:sp>
      <p:sp>
        <p:nvSpPr>
          <p:cNvPr id="7" name="投影片編號版面配置區 6">
            <a:extLst>
              <a:ext uri="{FF2B5EF4-FFF2-40B4-BE49-F238E27FC236}">
                <a16:creationId xmlns:a16="http://schemas.microsoft.com/office/drawing/2014/main" id="{36416224-72F1-4EDA-B615-AEDA55290BCB}"/>
              </a:ext>
            </a:extLst>
          </p:cNvPr>
          <p:cNvSpPr>
            <a:spLocks noGrp="1"/>
          </p:cNvSpPr>
          <p:nvPr>
            <p:ph type="sldNum" sz="quarter" idx="12"/>
          </p:nvPr>
        </p:nvSpPr>
        <p:spPr/>
        <p:txBody>
          <a:bodyPr/>
          <a:lstStyle/>
          <a:p>
            <a:fld id="{AFF67DF2-A695-4DA4-8418-C2857ABA0B13}" type="slidenum">
              <a:rPr lang="zh-TW" altLang="en-US" smtClean="0"/>
              <a:t>3</a:t>
            </a:fld>
            <a:endParaRPr lang="zh-TW" altLang="en-US"/>
          </a:p>
        </p:txBody>
      </p:sp>
    </p:spTree>
    <p:extLst>
      <p:ext uri="{BB962C8B-B14F-4D97-AF65-F5344CB8AC3E}">
        <p14:creationId xmlns:p14="http://schemas.microsoft.com/office/powerpoint/2010/main" val="2433536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圓角矩形 15"/>
          <p:cNvSpPr/>
          <p:nvPr/>
        </p:nvSpPr>
        <p:spPr>
          <a:xfrm>
            <a:off x="3299381" y="3404306"/>
            <a:ext cx="8776355" cy="289091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標題 1"/>
          <p:cNvSpPr>
            <a:spLocks noGrp="1"/>
          </p:cNvSpPr>
          <p:nvPr>
            <p:ph type="title"/>
          </p:nvPr>
        </p:nvSpPr>
        <p:spPr/>
        <p:txBody>
          <a:bodyPr/>
          <a:lstStyle/>
          <a:p>
            <a:r>
              <a:rPr lang="en-US" altLang="zh-TW" dirty="0"/>
              <a:t>SNP array: data format &amp; Coding</a:t>
            </a:r>
            <a:endParaRPr lang="zh-TW" altLang="en-US" dirty="0"/>
          </a:p>
        </p:txBody>
      </p:sp>
      <p:sp>
        <p:nvSpPr>
          <p:cNvPr id="3" name="內容版面配置區 2"/>
          <p:cNvSpPr>
            <a:spLocks noGrp="1"/>
          </p:cNvSpPr>
          <p:nvPr>
            <p:ph idx="1"/>
          </p:nvPr>
        </p:nvSpPr>
        <p:spPr/>
        <p:txBody>
          <a:bodyPr/>
          <a:lstStyle/>
          <a:p>
            <a:r>
              <a:rPr lang="en-US" altLang="zh-TW" dirty="0"/>
              <a:t>Data format: an example, PED file for PLINK, 1000 samples and 200,000 SNPs</a:t>
            </a:r>
            <a:endParaRPr lang="zh-TW" altLang="en-US" dirty="0"/>
          </a:p>
        </p:txBody>
      </p:sp>
      <p:pic>
        <p:nvPicPr>
          <p:cNvPr id="4" name="圖片 3"/>
          <p:cNvPicPr>
            <a:picLocks noChangeAspect="1"/>
          </p:cNvPicPr>
          <p:nvPr/>
        </p:nvPicPr>
        <p:blipFill>
          <a:blip r:embed="rId3"/>
          <a:stretch>
            <a:fillRect/>
          </a:stretch>
        </p:blipFill>
        <p:spPr>
          <a:xfrm>
            <a:off x="1097280" y="2509179"/>
            <a:ext cx="4874262" cy="774592"/>
          </a:xfrm>
          <a:prstGeom prst="rect">
            <a:avLst/>
          </a:prstGeom>
        </p:spPr>
      </p:pic>
      <mc:AlternateContent xmlns:mc="http://schemas.openxmlformats.org/markup-compatibility/2006" xmlns:a14="http://schemas.microsoft.com/office/drawing/2010/main">
        <mc:Choice Requires="a14">
          <p:sp>
            <p:nvSpPr>
              <p:cNvPr id="8" name="文字方塊 7"/>
              <p:cNvSpPr txBox="1"/>
              <p:nvPr/>
            </p:nvSpPr>
            <p:spPr>
              <a:xfrm>
                <a:off x="1059572" y="2271861"/>
                <a:ext cx="78958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     1.             2.    3.  4.    5.    6.     7.  8.   9.  10.  11.  12. … (6+200,000</a:t>
                </a:r>
                <a14:m>
                  <m:oMath xmlns:m="http://schemas.openxmlformats.org/officeDocument/2006/math">
                    <m:r>
                      <a:rPr kumimoji="0" lang="en-US" altLang="zh-TW" sz="1800" b="0" i="1" u="none" strike="noStrike" kern="1200" cap="none" spc="0" normalizeH="0" baseline="0" noProof="0" dirty="0" smtClean="0">
                        <a:ln>
                          <a:noFill/>
                        </a:ln>
                        <a:solidFill>
                          <a:srgbClr val="0070C0"/>
                        </a:solidFill>
                        <a:effectLst/>
                        <a:uLnTx/>
                        <a:uFillTx/>
                        <a:latin typeface="Cambria Math" panose="02040503050406030204" pitchFamily="18" charset="0"/>
                        <a:ea typeface="Cambria Math" panose="02040503050406030204" pitchFamily="18" charset="0"/>
                        <a:cs typeface="+mn-cs"/>
                      </a:rPr>
                      <m:t>×</m:t>
                    </m:r>
                  </m:oMath>
                </a14:m>
                <a:r>
                  <a:rPr kumimoji="0" lang="en-US" altLang="zh-TW"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2)</a:t>
                </a:r>
                <a:endParaRPr kumimoji="0" lang="zh-TW" altLang="en-US"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mc:Choice>
        <mc:Fallback xmlns="">
          <p:sp>
            <p:nvSpPr>
              <p:cNvPr id="8" name="文字方塊 7"/>
              <p:cNvSpPr txBox="1">
                <a:spLocks noRot="1" noChangeAspect="1" noMove="1" noResize="1" noEditPoints="1" noAdjustHandles="1" noChangeArrowheads="1" noChangeShapeType="1" noTextEdit="1"/>
              </p:cNvSpPr>
              <p:nvPr/>
            </p:nvSpPr>
            <p:spPr>
              <a:xfrm>
                <a:off x="1059572" y="2271861"/>
                <a:ext cx="7895892" cy="369332"/>
              </a:xfrm>
              <a:prstGeom prst="rect">
                <a:avLst/>
              </a:prstGeom>
              <a:blipFill rotWithShape="0">
                <a:blip r:embed="rId4"/>
                <a:stretch>
                  <a:fillRect t="-10000" b="-26667"/>
                </a:stretch>
              </a:blipFill>
            </p:spPr>
            <p:txBody>
              <a:bodyPr/>
              <a:lstStyle/>
              <a:p>
                <a:r>
                  <a:rPr lang="zh-TW" altLang="en-US">
                    <a:noFill/>
                  </a:rPr>
                  <a:t> </a:t>
                </a:r>
              </a:p>
            </p:txBody>
          </p:sp>
        </mc:Fallback>
      </mc:AlternateContent>
      <p:sp>
        <p:nvSpPr>
          <p:cNvPr id="9" name="左大括弧 8"/>
          <p:cNvSpPr/>
          <p:nvPr/>
        </p:nvSpPr>
        <p:spPr>
          <a:xfrm>
            <a:off x="944095" y="2641193"/>
            <a:ext cx="234256" cy="87989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srgbClr val="000000"/>
              </a:solidFill>
              <a:effectLst/>
              <a:uLnTx/>
              <a:uFillTx/>
              <a:latin typeface="Calibri" panose="020F0502020204030204"/>
              <a:ea typeface="新細明體" panose="02020500000000000000" pitchFamily="18" charset="-120"/>
              <a:cs typeface="+mn-cs"/>
            </a:endParaRPr>
          </a:p>
        </p:txBody>
      </p:sp>
      <p:sp>
        <p:nvSpPr>
          <p:cNvPr id="10" name="文字方塊 9"/>
          <p:cNvSpPr txBox="1"/>
          <p:nvPr/>
        </p:nvSpPr>
        <p:spPr>
          <a:xfrm>
            <a:off x="273377" y="2757975"/>
            <a:ext cx="67071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rPr>
              <a:t>1000 rows</a:t>
            </a:r>
            <a:endParaRPr kumimoji="0" lang="zh-TW" altLang="en-US" sz="1800" b="0" i="0" u="none" strike="noStrike" kern="1200" cap="none" spc="0" normalizeH="0" baseline="0" noProof="0" dirty="0">
              <a:ln>
                <a:noFill/>
              </a:ln>
              <a:solidFill>
                <a:srgbClr val="0070C0"/>
              </a:solidFill>
              <a:effectLst/>
              <a:uLnTx/>
              <a:uFillTx/>
              <a:latin typeface="Calibri" panose="020F0502020204030204"/>
              <a:ea typeface="新細明體" panose="02020500000000000000" pitchFamily="18" charset="-120"/>
              <a:cs typeface="+mn-cs"/>
            </a:endParaRPr>
          </a:p>
        </p:txBody>
      </p:sp>
      <p:sp>
        <p:nvSpPr>
          <p:cNvPr id="11" name="矩形 10"/>
          <p:cNvSpPr/>
          <p:nvPr/>
        </p:nvSpPr>
        <p:spPr>
          <a:xfrm>
            <a:off x="6009250" y="2669590"/>
            <a:ext cx="3433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p:txBody>
      </p:sp>
      <p:sp>
        <p:nvSpPr>
          <p:cNvPr id="12" name="矩形 11"/>
          <p:cNvSpPr/>
          <p:nvPr/>
        </p:nvSpPr>
        <p:spPr>
          <a:xfrm>
            <a:off x="1443131" y="3127502"/>
            <a:ext cx="343364"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p:txBody>
      </p:sp>
      <p:sp>
        <p:nvSpPr>
          <p:cNvPr id="5" name="文字方塊 4"/>
          <p:cNvSpPr txBox="1"/>
          <p:nvPr/>
        </p:nvSpPr>
        <p:spPr>
          <a:xfrm>
            <a:off x="3544140" y="3540672"/>
            <a:ext cx="8182804" cy="178510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2000" b="1"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Coding: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 SNP has 2 alleles: minor/major allele; minor allele frequency &lt; 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 Additive model {0,1,2}              * dominate model {0,1}             *recessive {0,1}</a:t>
            </a:r>
          </a:p>
        </p:txBody>
      </p:sp>
      <p:graphicFrame>
        <p:nvGraphicFramePr>
          <p:cNvPr id="14" name="表格 13"/>
          <p:cNvGraphicFramePr>
            <a:graphicFrameLocks noGrp="1"/>
          </p:cNvGraphicFramePr>
          <p:nvPr/>
        </p:nvGraphicFramePr>
        <p:xfrm>
          <a:off x="3661371" y="4201806"/>
          <a:ext cx="4498430" cy="731520"/>
        </p:xfrm>
        <a:graphic>
          <a:graphicData uri="http://schemas.openxmlformats.org/drawingml/2006/table">
            <a:tbl>
              <a:tblPr firstRow="1" bandRow="1">
                <a:tableStyleId>{5C22544A-7EE6-4342-B048-85BDC9FD1C3A}</a:tableStyleId>
              </a:tblPr>
              <a:tblGrid>
                <a:gridCol w="1864324">
                  <a:extLst>
                    <a:ext uri="{9D8B030D-6E8A-4147-A177-3AD203B41FA5}">
                      <a16:colId xmlns:a16="http://schemas.microsoft.com/office/drawing/2014/main" val="20000"/>
                    </a:ext>
                  </a:extLst>
                </a:gridCol>
                <a:gridCol w="813474">
                  <a:extLst>
                    <a:ext uri="{9D8B030D-6E8A-4147-A177-3AD203B41FA5}">
                      <a16:colId xmlns:a16="http://schemas.microsoft.com/office/drawing/2014/main" val="20001"/>
                    </a:ext>
                  </a:extLst>
                </a:gridCol>
                <a:gridCol w="929684">
                  <a:extLst>
                    <a:ext uri="{9D8B030D-6E8A-4147-A177-3AD203B41FA5}">
                      <a16:colId xmlns:a16="http://schemas.microsoft.com/office/drawing/2014/main" val="20002"/>
                    </a:ext>
                  </a:extLst>
                </a:gridCol>
                <a:gridCol w="890948">
                  <a:extLst>
                    <a:ext uri="{9D8B030D-6E8A-4147-A177-3AD203B41FA5}">
                      <a16:colId xmlns:a16="http://schemas.microsoft.com/office/drawing/2014/main" val="20003"/>
                    </a:ext>
                  </a:extLst>
                </a:gridCol>
              </a:tblGrid>
              <a:tr h="300038">
                <a:tc>
                  <a:txBody>
                    <a:bodyPr/>
                    <a:lstStyle/>
                    <a:p>
                      <a:endParaRPr lang="zh-TW" altLang="en-US" dirty="0"/>
                    </a:p>
                  </a:txBody>
                  <a:tcPr/>
                </a:tc>
                <a:tc>
                  <a:txBody>
                    <a:bodyPr/>
                    <a:lstStyle/>
                    <a:p>
                      <a:r>
                        <a:rPr lang="en-US" altLang="zh-TW" dirty="0"/>
                        <a:t>SNP1</a:t>
                      </a:r>
                      <a:endParaRPr lang="zh-TW" altLang="en-US" dirty="0"/>
                    </a:p>
                  </a:txBody>
                  <a:tcPr/>
                </a:tc>
                <a:tc>
                  <a:txBody>
                    <a:bodyPr/>
                    <a:lstStyle/>
                    <a:p>
                      <a:r>
                        <a:rPr lang="en-US" altLang="zh-TW" dirty="0"/>
                        <a:t>SNP2</a:t>
                      </a:r>
                      <a:endParaRPr lang="zh-TW" altLang="en-US" dirty="0"/>
                    </a:p>
                  </a:txBody>
                  <a:tcPr/>
                </a:tc>
                <a:tc>
                  <a:txBody>
                    <a:bodyPr/>
                    <a:lstStyle/>
                    <a:p>
                      <a:r>
                        <a:rPr lang="en-US" altLang="zh-TW" dirty="0"/>
                        <a:t>SNP3</a:t>
                      </a:r>
                      <a:endParaRPr lang="zh-TW" altLang="en-US" dirty="0"/>
                    </a:p>
                  </a:txBody>
                  <a:tcPr/>
                </a:tc>
                <a:extLst>
                  <a:ext uri="{0D108BD9-81ED-4DB2-BD59-A6C34878D82A}">
                    <a16:rowId xmlns:a16="http://schemas.microsoft.com/office/drawing/2014/main" val="10000"/>
                  </a:ext>
                </a:extLst>
              </a:tr>
              <a:tr h="300038">
                <a:tc>
                  <a:txBody>
                    <a:bodyPr/>
                    <a:lstStyle/>
                    <a:p>
                      <a:r>
                        <a:rPr lang="en-US" altLang="zh-TW" dirty="0"/>
                        <a:t>Minor allele</a:t>
                      </a:r>
                      <a:endParaRPr lang="zh-TW" altLang="en-US" dirty="0"/>
                    </a:p>
                  </a:txBody>
                  <a:tcPr/>
                </a:tc>
                <a:tc>
                  <a:txBody>
                    <a:bodyPr/>
                    <a:lstStyle/>
                    <a:p>
                      <a:r>
                        <a:rPr lang="en-US" altLang="zh-TW" dirty="0"/>
                        <a:t>T</a:t>
                      </a:r>
                      <a:endParaRPr lang="zh-TW" altLang="en-US" dirty="0"/>
                    </a:p>
                  </a:txBody>
                  <a:tcPr/>
                </a:tc>
                <a:tc>
                  <a:txBody>
                    <a:bodyPr/>
                    <a:lstStyle/>
                    <a:p>
                      <a:r>
                        <a:rPr lang="en-US" altLang="zh-TW" dirty="0"/>
                        <a:t>A</a:t>
                      </a:r>
                      <a:endParaRPr lang="zh-TW" altLang="en-US" dirty="0"/>
                    </a:p>
                  </a:txBody>
                  <a:tcPr/>
                </a:tc>
                <a:tc>
                  <a:txBody>
                    <a:bodyPr/>
                    <a:lstStyle/>
                    <a:p>
                      <a:r>
                        <a:rPr lang="en-US" altLang="zh-TW" dirty="0"/>
                        <a:t>C</a:t>
                      </a:r>
                      <a:endParaRPr lang="zh-TW" altLang="en-US" dirty="0"/>
                    </a:p>
                  </a:txBody>
                  <a:tcPr/>
                </a:tc>
                <a:extLst>
                  <a:ext uri="{0D108BD9-81ED-4DB2-BD59-A6C34878D82A}">
                    <a16:rowId xmlns:a16="http://schemas.microsoft.com/office/drawing/2014/main" val="10001"/>
                  </a:ext>
                </a:extLst>
              </a:tr>
            </a:tbl>
          </a:graphicData>
        </a:graphic>
      </p:graphicFrame>
      <p:sp>
        <p:nvSpPr>
          <p:cNvPr id="15" name="矩形 14"/>
          <p:cNvSpPr/>
          <p:nvPr/>
        </p:nvSpPr>
        <p:spPr>
          <a:xfrm>
            <a:off x="3968685" y="2630416"/>
            <a:ext cx="2383929" cy="54527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graphicFrame>
        <p:nvGraphicFramePr>
          <p:cNvPr id="17" name="表格 16"/>
          <p:cNvGraphicFramePr>
            <a:graphicFrameLocks noGrp="1"/>
          </p:cNvGraphicFramePr>
          <p:nvPr/>
        </p:nvGraphicFramePr>
        <p:xfrm>
          <a:off x="3660772" y="5290434"/>
          <a:ext cx="2310169" cy="900114"/>
        </p:xfrm>
        <a:graphic>
          <a:graphicData uri="http://schemas.openxmlformats.org/drawingml/2006/table">
            <a:tbl>
              <a:tblPr firstRow="1" bandRow="1">
                <a:tableStyleId>{5C22544A-7EE6-4342-B048-85BDC9FD1C3A}</a:tableStyleId>
              </a:tblPr>
              <a:tblGrid>
                <a:gridCol w="698422">
                  <a:extLst>
                    <a:ext uri="{9D8B030D-6E8A-4147-A177-3AD203B41FA5}">
                      <a16:colId xmlns:a16="http://schemas.microsoft.com/office/drawing/2014/main" val="20000"/>
                    </a:ext>
                  </a:extLst>
                </a:gridCol>
                <a:gridCol w="537249">
                  <a:extLst>
                    <a:ext uri="{9D8B030D-6E8A-4147-A177-3AD203B41FA5}">
                      <a16:colId xmlns:a16="http://schemas.microsoft.com/office/drawing/2014/main" val="20001"/>
                    </a:ext>
                  </a:extLst>
                </a:gridCol>
                <a:gridCol w="554579">
                  <a:extLst>
                    <a:ext uri="{9D8B030D-6E8A-4147-A177-3AD203B41FA5}">
                      <a16:colId xmlns:a16="http://schemas.microsoft.com/office/drawing/2014/main" val="20002"/>
                    </a:ext>
                  </a:extLst>
                </a:gridCol>
                <a:gridCol w="519919">
                  <a:extLst>
                    <a:ext uri="{9D8B030D-6E8A-4147-A177-3AD203B41FA5}">
                      <a16:colId xmlns:a16="http://schemas.microsoft.com/office/drawing/2014/main" val="20003"/>
                    </a:ext>
                  </a:extLst>
                </a:gridCol>
              </a:tblGrid>
              <a:tr h="300038">
                <a:tc>
                  <a:txBody>
                    <a:bodyPr/>
                    <a:lstStyle/>
                    <a:p>
                      <a:r>
                        <a:rPr lang="en-US" altLang="zh-TW" sz="1200" dirty="0"/>
                        <a:t>Sample</a:t>
                      </a:r>
                      <a:endParaRPr lang="zh-TW" altLang="en-US" sz="1200" dirty="0"/>
                    </a:p>
                  </a:txBody>
                  <a:tcPr/>
                </a:tc>
                <a:tc>
                  <a:txBody>
                    <a:bodyPr/>
                    <a:lstStyle/>
                    <a:p>
                      <a:r>
                        <a:rPr lang="en-US" altLang="zh-TW" sz="1200" dirty="0"/>
                        <a:t>SNP1</a:t>
                      </a:r>
                      <a:endParaRPr lang="zh-TW" altLang="en-US" sz="1200" dirty="0"/>
                    </a:p>
                  </a:txBody>
                  <a:tcPr/>
                </a:tc>
                <a:tc>
                  <a:txBody>
                    <a:bodyPr/>
                    <a:lstStyle/>
                    <a:p>
                      <a:r>
                        <a:rPr lang="en-US" altLang="zh-TW" sz="1200" dirty="0"/>
                        <a:t>SNP2</a:t>
                      </a:r>
                      <a:endParaRPr lang="zh-TW" altLang="en-US" sz="1200" dirty="0"/>
                    </a:p>
                  </a:txBody>
                  <a:tcPr/>
                </a:tc>
                <a:tc>
                  <a:txBody>
                    <a:bodyPr/>
                    <a:lstStyle/>
                    <a:p>
                      <a:r>
                        <a:rPr lang="en-US" altLang="zh-TW" sz="1200" dirty="0"/>
                        <a:t>SNP3</a:t>
                      </a:r>
                      <a:endParaRPr lang="zh-TW" altLang="en-US" sz="1200" dirty="0"/>
                    </a:p>
                  </a:txBody>
                  <a:tcPr/>
                </a:tc>
                <a:extLst>
                  <a:ext uri="{0D108BD9-81ED-4DB2-BD59-A6C34878D82A}">
                    <a16:rowId xmlns:a16="http://schemas.microsoft.com/office/drawing/2014/main" val="10000"/>
                  </a:ext>
                </a:extLst>
              </a:tr>
              <a:tr h="300038">
                <a:tc>
                  <a:txBody>
                    <a:bodyPr/>
                    <a:lstStyle/>
                    <a:p>
                      <a:r>
                        <a:rPr lang="en-US" altLang="zh-TW" sz="1200" dirty="0"/>
                        <a:t>1</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1</a:t>
                      </a:r>
                      <a:endParaRPr lang="zh-TW" altLang="en-US" sz="1200" dirty="0"/>
                    </a:p>
                  </a:txBody>
                  <a:tcPr/>
                </a:tc>
                <a:extLst>
                  <a:ext uri="{0D108BD9-81ED-4DB2-BD59-A6C34878D82A}">
                    <a16:rowId xmlns:a16="http://schemas.microsoft.com/office/drawing/2014/main" val="10001"/>
                  </a:ext>
                </a:extLst>
              </a:tr>
              <a:tr h="300038">
                <a:tc>
                  <a:txBody>
                    <a:bodyPr/>
                    <a:lstStyle/>
                    <a:p>
                      <a:r>
                        <a:rPr lang="en-US" altLang="zh-TW" sz="1200" dirty="0"/>
                        <a:t>2</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1</a:t>
                      </a:r>
                      <a:endParaRPr lang="zh-TW" altLang="en-US" sz="1200" dirty="0"/>
                    </a:p>
                  </a:txBody>
                  <a:tcPr/>
                </a:tc>
                <a:tc>
                  <a:txBody>
                    <a:bodyPr/>
                    <a:lstStyle/>
                    <a:p>
                      <a:r>
                        <a:rPr lang="en-US" altLang="zh-TW" sz="1200" dirty="0"/>
                        <a:t>NA</a:t>
                      </a:r>
                      <a:endParaRPr lang="zh-TW" altLang="en-US" sz="1200" dirty="0"/>
                    </a:p>
                  </a:txBody>
                  <a:tcPr/>
                </a:tc>
                <a:extLst>
                  <a:ext uri="{0D108BD9-81ED-4DB2-BD59-A6C34878D82A}">
                    <a16:rowId xmlns:a16="http://schemas.microsoft.com/office/drawing/2014/main" val="10002"/>
                  </a:ext>
                </a:extLst>
              </a:tr>
            </a:tbl>
          </a:graphicData>
        </a:graphic>
      </p:graphicFrame>
      <p:graphicFrame>
        <p:nvGraphicFramePr>
          <p:cNvPr id="18" name="表格 17"/>
          <p:cNvGraphicFramePr>
            <a:graphicFrameLocks noGrp="1"/>
          </p:cNvGraphicFramePr>
          <p:nvPr/>
        </p:nvGraphicFramePr>
        <p:xfrm>
          <a:off x="6532473" y="5283380"/>
          <a:ext cx="2310169" cy="900114"/>
        </p:xfrm>
        <a:graphic>
          <a:graphicData uri="http://schemas.openxmlformats.org/drawingml/2006/table">
            <a:tbl>
              <a:tblPr firstRow="1" bandRow="1">
                <a:tableStyleId>{5C22544A-7EE6-4342-B048-85BDC9FD1C3A}</a:tableStyleId>
              </a:tblPr>
              <a:tblGrid>
                <a:gridCol w="698422">
                  <a:extLst>
                    <a:ext uri="{9D8B030D-6E8A-4147-A177-3AD203B41FA5}">
                      <a16:colId xmlns:a16="http://schemas.microsoft.com/office/drawing/2014/main" val="20000"/>
                    </a:ext>
                  </a:extLst>
                </a:gridCol>
                <a:gridCol w="537249">
                  <a:extLst>
                    <a:ext uri="{9D8B030D-6E8A-4147-A177-3AD203B41FA5}">
                      <a16:colId xmlns:a16="http://schemas.microsoft.com/office/drawing/2014/main" val="20001"/>
                    </a:ext>
                  </a:extLst>
                </a:gridCol>
                <a:gridCol w="554579">
                  <a:extLst>
                    <a:ext uri="{9D8B030D-6E8A-4147-A177-3AD203B41FA5}">
                      <a16:colId xmlns:a16="http://schemas.microsoft.com/office/drawing/2014/main" val="20002"/>
                    </a:ext>
                  </a:extLst>
                </a:gridCol>
                <a:gridCol w="519919">
                  <a:extLst>
                    <a:ext uri="{9D8B030D-6E8A-4147-A177-3AD203B41FA5}">
                      <a16:colId xmlns:a16="http://schemas.microsoft.com/office/drawing/2014/main" val="20003"/>
                    </a:ext>
                  </a:extLst>
                </a:gridCol>
              </a:tblGrid>
              <a:tr h="300038">
                <a:tc>
                  <a:txBody>
                    <a:bodyPr/>
                    <a:lstStyle/>
                    <a:p>
                      <a:r>
                        <a:rPr lang="en-US" altLang="zh-TW" sz="1200" dirty="0"/>
                        <a:t>Sample</a:t>
                      </a:r>
                      <a:endParaRPr lang="zh-TW" altLang="en-US" sz="1200" dirty="0"/>
                    </a:p>
                  </a:txBody>
                  <a:tcPr/>
                </a:tc>
                <a:tc>
                  <a:txBody>
                    <a:bodyPr/>
                    <a:lstStyle/>
                    <a:p>
                      <a:r>
                        <a:rPr lang="en-US" altLang="zh-TW" sz="1200" dirty="0"/>
                        <a:t>SNP1</a:t>
                      </a:r>
                      <a:endParaRPr lang="zh-TW" altLang="en-US" sz="1200" dirty="0"/>
                    </a:p>
                  </a:txBody>
                  <a:tcPr/>
                </a:tc>
                <a:tc>
                  <a:txBody>
                    <a:bodyPr/>
                    <a:lstStyle/>
                    <a:p>
                      <a:r>
                        <a:rPr lang="en-US" altLang="zh-TW" sz="1200" dirty="0"/>
                        <a:t>SNP2</a:t>
                      </a:r>
                      <a:endParaRPr lang="zh-TW" altLang="en-US" sz="1200" dirty="0"/>
                    </a:p>
                  </a:txBody>
                  <a:tcPr/>
                </a:tc>
                <a:tc>
                  <a:txBody>
                    <a:bodyPr/>
                    <a:lstStyle/>
                    <a:p>
                      <a:r>
                        <a:rPr lang="en-US" altLang="zh-TW" sz="1200" dirty="0"/>
                        <a:t>SNP3</a:t>
                      </a:r>
                      <a:endParaRPr lang="zh-TW" altLang="en-US" sz="1200" dirty="0"/>
                    </a:p>
                  </a:txBody>
                  <a:tcPr/>
                </a:tc>
                <a:extLst>
                  <a:ext uri="{0D108BD9-81ED-4DB2-BD59-A6C34878D82A}">
                    <a16:rowId xmlns:a16="http://schemas.microsoft.com/office/drawing/2014/main" val="10000"/>
                  </a:ext>
                </a:extLst>
              </a:tr>
              <a:tr h="300038">
                <a:tc>
                  <a:txBody>
                    <a:bodyPr/>
                    <a:lstStyle/>
                    <a:p>
                      <a:r>
                        <a:rPr lang="en-US" altLang="zh-TW" sz="1200" dirty="0"/>
                        <a:t>1</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1</a:t>
                      </a:r>
                      <a:endParaRPr lang="zh-TW" altLang="en-US" sz="1200" dirty="0"/>
                    </a:p>
                  </a:txBody>
                  <a:tcPr/>
                </a:tc>
                <a:extLst>
                  <a:ext uri="{0D108BD9-81ED-4DB2-BD59-A6C34878D82A}">
                    <a16:rowId xmlns:a16="http://schemas.microsoft.com/office/drawing/2014/main" val="10001"/>
                  </a:ext>
                </a:extLst>
              </a:tr>
              <a:tr h="300038">
                <a:tc>
                  <a:txBody>
                    <a:bodyPr/>
                    <a:lstStyle/>
                    <a:p>
                      <a:r>
                        <a:rPr lang="en-US" altLang="zh-TW" sz="1200" dirty="0"/>
                        <a:t>2</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1</a:t>
                      </a:r>
                      <a:endParaRPr lang="zh-TW" altLang="en-US" sz="1200" dirty="0"/>
                    </a:p>
                  </a:txBody>
                  <a:tcPr/>
                </a:tc>
                <a:tc>
                  <a:txBody>
                    <a:bodyPr/>
                    <a:lstStyle/>
                    <a:p>
                      <a:r>
                        <a:rPr lang="en-US" altLang="zh-TW" sz="1200" dirty="0"/>
                        <a:t>NA</a:t>
                      </a:r>
                      <a:endParaRPr lang="zh-TW" altLang="en-US" sz="1200" dirty="0"/>
                    </a:p>
                  </a:txBody>
                  <a:tcPr/>
                </a:tc>
                <a:extLst>
                  <a:ext uri="{0D108BD9-81ED-4DB2-BD59-A6C34878D82A}">
                    <a16:rowId xmlns:a16="http://schemas.microsoft.com/office/drawing/2014/main" val="10002"/>
                  </a:ext>
                </a:extLst>
              </a:tr>
            </a:tbl>
          </a:graphicData>
        </a:graphic>
      </p:graphicFrame>
      <p:graphicFrame>
        <p:nvGraphicFramePr>
          <p:cNvPr id="19" name="表格 18"/>
          <p:cNvGraphicFramePr>
            <a:graphicFrameLocks noGrp="1"/>
          </p:cNvGraphicFramePr>
          <p:nvPr/>
        </p:nvGraphicFramePr>
        <p:xfrm>
          <a:off x="9482421" y="5281945"/>
          <a:ext cx="2310169" cy="900114"/>
        </p:xfrm>
        <a:graphic>
          <a:graphicData uri="http://schemas.openxmlformats.org/drawingml/2006/table">
            <a:tbl>
              <a:tblPr firstRow="1" bandRow="1">
                <a:tableStyleId>{5C22544A-7EE6-4342-B048-85BDC9FD1C3A}</a:tableStyleId>
              </a:tblPr>
              <a:tblGrid>
                <a:gridCol w="698422">
                  <a:extLst>
                    <a:ext uri="{9D8B030D-6E8A-4147-A177-3AD203B41FA5}">
                      <a16:colId xmlns:a16="http://schemas.microsoft.com/office/drawing/2014/main" val="20000"/>
                    </a:ext>
                  </a:extLst>
                </a:gridCol>
                <a:gridCol w="537249">
                  <a:extLst>
                    <a:ext uri="{9D8B030D-6E8A-4147-A177-3AD203B41FA5}">
                      <a16:colId xmlns:a16="http://schemas.microsoft.com/office/drawing/2014/main" val="20001"/>
                    </a:ext>
                  </a:extLst>
                </a:gridCol>
                <a:gridCol w="554579">
                  <a:extLst>
                    <a:ext uri="{9D8B030D-6E8A-4147-A177-3AD203B41FA5}">
                      <a16:colId xmlns:a16="http://schemas.microsoft.com/office/drawing/2014/main" val="20002"/>
                    </a:ext>
                  </a:extLst>
                </a:gridCol>
                <a:gridCol w="519919">
                  <a:extLst>
                    <a:ext uri="{9D8B030D-6E8A-4147-A177-3AD203B41FA5}">
                      <a16:colId xmlns:a16="http://schemas.microsoft.com/office/drawing/2014/main" val="20003"/>
                    </a:ext>
                  </a:extLst>
                </a:gridCol>
              </a:tblGrid>
              <a:tr h="300038">
                <a:tc>
                  <a:txBody>
                    <a:bodyPr/>
                    <a:lstStyle/>
                    <a:p>
                      <a:r>
                        <a:rPr lang="en-US" altLang="zh-TW" sz="1200" dirty="0"/>
                        <a:t>Sample</a:t>
                      </a:r>
                      <a:endParaRPr lang="zh-TW" altLang="en-US" sz="1200" dirty="0"/>
                    </a:p>
                  </a:txBody>
                  <a:tcPr/>
                </a:tc>
                <a:tc>
                  <a:txBody>
                    <a:bodyPr/>
                    <a:lstStyle/>
                    <a:p>
                      <a:r>
                        <a:rPr lang="en-US" altLang="zh-TW" sz="1200" dirty="0"/>
                        <a:t>SNP1</a:t>
                      </a:r>
                      <a:endParaRPr lang="zh-TW" altLang="en-US" sz="1200" dirty="0"/>
                    </a:p>
                  </a:txBody>
                  <a:tcPr/>
                </a:tc>
                <a:tc>
                  <a:txBody>
                    <a:bodyPr/>
                    <a:lstStyle/>
                    <a:p>
                      <a:r>
                        <a:rPr lang="en-US" altLang="zh-TW" sz="1200" dirty="0"/>
                        <a:t>SNP2</a:t>
                      </a:r>
                      <a:endParaRPr lang="zh-TW" altLang="en-US" sz="1200" dirty="0"/>
                    </a:p>
                  </a:txBody>
                  <a:tcPr/>
                </a:tc>
                <a:tc>
                  <a:txBody>
                    <a:bodyPr/>
                    <a:lstStyle/>
                    <a:p>
                      <a:r>
                        <a:rPr lang="en-US" altLang="zh-TW" sz="1200" dirty="0"/>
                        <a:t>SNP3</a:t>
                      </a:r>
                      <a:endParaRPr lang="zh-TW" altLang="en-US" sz="1200" dirty="0"/>
                    </a:p>
                  </a:txBody>
                  <a:tcPr/>
                </a:tc>
                <a:extLst>
                  <a:ext uri="{0D108BD9-81ED-4DB2-BD59-A6C34878D82A}">
                    <a16:rowId xmlns:a16="http://schemas.microsoft.com/office/drawing/2014/main" val="10000"/>
                  </a:ext>
                </a:extLst>
              </a:tr>
              <a:tr h="300038">
                <a:tc>
                  <a:txBody>
                    <a:bodyPr/>
                    <a:lstStyle/>
                    <a:p>
                      <a:r>
                        <a:rPr lang="en-US" altLang="zh-TW" sz="1200" dirty="0"/>
                        <a:t>1</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0</a:t>
                      </a:r>
                      <a:endParaRPr lang="zh-TW" altLang="en-US" sz="1200" dirty="0"/>
                    </a:p>
                  </a:txBody>
                  <a:tcPr/>
                </a:tc>
                <a:extLst>
                  <a:ext uri="{0D108BD9-81ED-4DB2-BD59-A6C34878D82A}">
                    <a16:rowId xmlns:a16="http://schemas.microsoft.com/office/drawing/2014/main" val="10001"/>
                  </a:ext>
                </a:extLst>
              </a:tr>
              <a:tr h="300038">
                <a:tc>
                  <a:txBody>
                    <a:bodyPr/>
                    <a:lstStyle/>
                    <a:p>
                      <a:r>
                        <a:rPr lang="en-US" altLang="zh-TW" sz="1200" dirty="0"/>
                        <a:t>2</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0</a:t>
                      </a:r>
                      <a:endParaRPr lang="zh-TW" altLang="en-US" sz="1200" dirty="0"/>
                    </a:p>
                  </a:txBody>
                  <a:tcPr/>
                </a:tc>
                <a:tc>
                  <a:txBody>
                    <a:bodyPr/>
                    <a:lstStyle/>
                    <a:p>
                      <a:r>
                        <a:rPr lang="en-US" altLang="zh-TW" sz="1200" dirty="0"/>
                        <a:t>NA</a:t>
                      </a:r>
                      <a:endParaRPr lang="zh-TW" altLang="en-US" sz="1200" dirty="0"/>
                    </a:p>
                  </a:txBody>
                  <a:tcPr/>
                </a:tc>
                <a:extLst>
                  <a:ext uri="{0D108BD9-81ED-4DB2-BD59-A6C34878D82A}">
                    <a16:rowId xmlns:a16="http://schemas.microsoft.com/office/drawing/2014/main" val="10002"/>
                  </a:ext>
                </a:extLst>
              </a:tr>
            </a:tbl>
          </a:graphicData>
        </a:graphic>
      </p:graphicFrame>
      <p:sp>
        <p:nvSpPr>
          <p:cNvPr id="20" name="文字方塊 19"/>
          <p:cNvSpPr txBox="1"/>
          <p:nvPr/>
        </p:nvSpPr>
        <p:spPr>
          <a:xfrm>
            <a:off x="993589" y="3770080"/>
            <a:ext cx="2564091" cy="258532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1. Family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2. Individual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3. Paternal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4. Maternal ID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5. Sex</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6. Phenotype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7. 8. SNP 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9. 10. SNP2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a:t>
            </a:r>
            <a:endPar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p:txBody>
      </p:sp>
      <p:sp>
        <p:nvSpPr>
          <p:cNvPr id="21" name="文字方塊 20"/>
          <p:cNvSpPr txBox="1"/>
          <p:nvPr/>
        </p:nvSpPr>
        <p:spPr>
          <a:xfrm>
            <a:off x="118906" y="3770080"/>
            <a:ext cx="25640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rPr>
              <a:t>PED file:</a:t>
            </a:r>
            <a:endParaRPr kumimoji="0" lang="zh-TW" altLang="en-US" sz="1800" b="0" i="0" u="none" strike="noStrike" kern="1200" cap="none" spc="0" normalizeH="0" baseline="0" noProof="0" dirty="0">
              <a:ln>
                <a:noFill/>
              </a:ln>
              <a:solidFill>
                <a:srgbClr val="000000"/>
              </a:solidFill>
              <a:effectLst/>
              <a:uLnTx/>
              <a:uFillTx/>
              <a:latin typeface="Calibri" panose="020F0502020204030204"/>
              <a:ea typeface="新細明體" panose="02020500000000000000" pitchFamily="18" charset="-120"/>
              <a:cs typeface="+mn-cs"/>
            </a:endParaRPr>
          </a:p>
        </p:txBody>
      </p:sp>
      <p:sp>
        <p:nvSpPr>
          <p:cNvPr id="6" name="投影片編號版面配置區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A07F6-0C47-471A-A2CE-71BBCAA768AF}" type="slidenum">
              <a:rPr kumimoji="0" lang="zh-TW" altLang="en-US" sz="1050" b="0" i="0" u="none" strike="noStrike" kern="1200" cap="none" spc="0" normalizeH="0" baseline="0" noProof="0" smtClean="0">
                <a:ln>
                  <a:noFill/>
                </a:ln>
                <a:solidFill>
                  <a:srgbClr val="FFFFFF"/>
                </a:solidFill>
                <a:effectLst/>
                <a:uLnTx/>
                <a:uFillTx/>
                <a:latin typeface="Calibri" panose="020F050202020403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050" b="0" i="0" u="none" strike="noStrike" kern="1200" cap="none" spc="0" normalizeH="0" baseline="0" noProof="0">
              <a:ln>
                <a:noFill/>
              </a:ln>
              <a:solidFill>
                <a:srgbClr val="FFFFFF"/>
              </a:solidFill>
              <a:effectLst/>
              <a:uLnTx/>
              <a:uFillTx/>
              <a:latin typeface="Calibri" panose="020F0502020204030204"/>
              <a:ea typeface="新細明體" panose="02020500000000000000" pitchFamily="18" charset="-120"/>
              <a:cs typeface="+mn-cs"/>
            </a:endParaRPr>
          </a:p>
        </p:txBody>
      </p:sp>
    </p:spTree>
    <p:extLst>
      <p:ext uri="{BB962C8B-B14F-4D97-AF65-F5344CB8AC3E}">
        <p14:creationId xmlns:p14="http://schemas.microsoft.com/office/powerpoint/2010/main" val="24355614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SNP array: analysis</a:t>
            </a:r>
            <a:endParaRPr lang="zh-TW" altLang="en-US" dirty="0"/>
          </a:p>
        </p:txBody>
      </p:sp>
      <p:sp>
        <p:nvSpPr>
          <p:cNvPr id="3" name="內容版面配置區 2"/>
          <p:cNvSpPr>
            <a:spLocks noGrp="1"/>
          </p:cNvSpPr>
          <p:nvPr>
            <p:ph idx="1"/>
          </p:nvPr>
        </p:nvSpPr>
        <p:spPr/>
        <p:txBody>
          <a:bodyPr/>
          <a:lstStyle/>
          <a:p>
            <a:r>
              <a:rPr lang="en-US" altLang="zh-TW" dirty="0"/>
              <a:t>SNP array QC:</a:t>
            </a:r>
          </a:p>
          <a:p>
            <a:pPr lvl="1"/>
            <a:r>
              <a:rPr lang="en-US" altLang="zh-TW" dirty="0"/>
              <a:t>Check genotype quality</a:t>
            </a:r>
          </a:p>
          <a:p>
            <a:pPr marL="201168" lvl="1" indent="0">
              <a:buNone/>
            </a:pPr>
            <a:r>
              <a:rPr lang="en-US" altLang="zh-TW" dirty="0"/>
              <a:t>	SNP call rate,  e.g. &gt; 95%, &gt; 99%</a:t>
            </a:r>
          </a:p>
          <a:p>
            <a:pPr marL="201168" lvl="1" indent="0">
              <a:buNone/>
            </a:pPr>
            <a:r>
              <a:rPr lang="en-US" altLang="zh-TW" dirty="0"/>
              <a:t>	Sample call rate, e.g. &gt; 95%</a:t>
            </a:r>
          </a:p>
          <a:p>
            <a:pPr marL="201168" lvl="1" indent="0">
              <a:buNone/>
            </a:pPr>
            <a:r>
              <a:rPr lang="en-US" altLang="zh-TW" dirty="0"/>
              <a:t>	HW equilibrium</a:t>
            </a:r>
          </a:p>
          <a:p>
            <a:pPr lvl="1"/>
            <a:r>
              <a:rPr lang="en-US" altLang="zh-TW" dirty="0"/>
              <a:t>Check sample: </a:t>
            </a:r>
          </a:p>
          <a:p>
            <a:pPr marL="201168" lvl="1" indent="0">
              <a:buNone/>
            </a:pPr>
            <a:r>
              <a:rPr lang="en-US" altLang="zh-TW" dirty="0"/>
              <a:t>	sex check</a:t>
            </a:r>
          </a:p>
          <a:p>
            <a:pPr marL="201168" lvl="1" indent="0">
              <a:buNone/>
            </a:pPr>
            <a:r>
              <a:rPr lang="en-US" altLang="zh-TW" dirty="0"/>
              <a:t>	independency</a:t>
            </a:r>
          </a:p>
          <a:p>
            <a:pPr lvl="1"/>
            <a:r>
              <a:rPr lang="en-US" altLang="zh-TW" dirty="0"/>
              <a:t>Check population stratification (Principle component analysis)</a:t>
            </a:r>
          </a:p>
          <a:p>
            <a:pPr lvl="1"/>
            <a:r>
              <a:rPr lang="en-US" altLang="zh-TW" dirty="0"/>
              <a:t>Check rare variants: e.g. minor allele frequency &gt; 1% or &gt; 5%</a:t>
            </a:r>
          </a:p>
          <a:p>
            <a:endParaRPr lang="zh-TW" altLang="en-US" dirty="0"/>
          </a:p>
        </p:txBody>
      </p:sp>
      <p:sp>
        <p:nvSpPr>
          <p:cNvPr id="4" name="投影片編號版面配置區 3"/>
          <p:cNvSpPr>
            <a:spLocks noGrp="1"/>
          </p:cNvSpPr>
          <p:nvPr>
            <p:ph type="sldNum" sz="quarter" idx="12"/>
          </p:nvPr>
        </p:nvSpPr>
        <p:spPr/>
        <p:txBody>
          <a:bodyPr/>
          <a:lstStyle/>
          <a:p>
            <a:fld id="{21AA07F6-0C47-471A-A2CE-71BBCAA768AF}" type="slidenum">
              <a:rPr lang="zh-TW" altLang="en-US" smtClean="0"/>
              <a:t>31</a:t>
            </a:fld>
            <a:endParaRPr lang="zh-TW" altLang="en-US"/>
          </a:p>
        </p:txBody>
      </p:sp>
    </p:spTree>
    <p:extLst>
      <p:ext uri="{BB962C8B-B14F-4D97-AF65-F5344CB8AC3E}">
        <p14:creationId xmlns:p14="http://schemas.microsoft.com/office/powerpoint/2010/main" val="15256831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SNP array: analysis/GWAS</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1097280" y="1845733"/>
                <a:ext cx="10058400" cy="4328824"/>
              </a:xfrm>
            </p:spPr>
            <p:txBody>
              <a:bodyPr>
                <a:normAutofit/>
              </a:bodyPr>
              <a:lstStyle/>
              <a:p>
                <a:r>
                  <a:rPr lang="en-US" altLang="zh-TW" dirty="0">
                    <a:sym typeface="Wingdings" panose="05000000000000000000" pitchFamily="2" charset="2"/>
                  </a:rPr>
                  <a:t>Widely used method: </a:t>
                </a:r>
                <a:r>
                  <a:rPr lang="en-US" altLang="zh-TW" dirty="0">
                    <a:solidFill>
                      <a:srgbClr val="FF0000"/>
                    </a:solidFill>
                    <a:sym typeface="Wingdings" panose="05000000000000000000" pitchFamily="2" charset="2"/>
                  </a:rPr>
                  <a:t>Test one SNP at a time</a:t>
                </a:r>
              </a:p>
              <a:p>
                <a:pPr marL="0" indent="0">
                  <a:buNone/>
                </a:pPr>
                <a:r>
                  <a:rPr lang="en-US" altLang="zh-TW" dirty="0">
                    <a:solidFill>
                      <a:srgbClr val="FF0000"/>
                    </a:solidFill>
                    <a:sym typeface="Wingdings" panose="05000000000000000000" pitchFamily="2" charset="2"/>
                  </a:rPr>
                  <a:t>	</a:t>
                </a:r>
                <a:r>
                  <a:rPr lang="en-US" altLang="zh-TW" dirty="0">
                    <a:sym typeface="Wingdings" panose="05000000000000000000" pitchFamily="2" charset="2"/>
                  </a:rPr>
                  <a:t>Model:</a:t>
                </a:r>
              </a:p>
              <a:p>
                <a:pPr marL="0" indent="0">
                  <a:buNone/>
                </a:pPr>
                <a14:m>
                  <m:oMathPara xmlns:m="http://schemas.openxmlformats.org/officeDocument/2006/math">
                    <m:oMathParaPr>
                      <m:jc m:val="centerGroup"/>
                    </m:oMathParaPr>
                    <m:oMath xmlns:m="http://schemas.openxmlformats.org/officeDocument/2006/math">
                      <m:r>
                        <a:rPr lang="en-US" altLang="zh-TW" b="0" i="1" smtClean="0">
                          <a:latin typeface="Cambria Math" panose="02040503050406030204" pitchFamily="18" charset="0"/>
                          <a:sym typeface="Wingdings" panose="05000000000000000000" pitchFamily="2" charset="2"/>
                        </a:rPr>
                        <m:t>𝑦</m:t>
                      </m:r>
                      <m:r>
                        <a:rPr lang="en-US" altLang="zh-TW" b="0" i="1" smtClean="0">
                          <a:latin typeface="Cambria Math" panose="02040503050406030204" pitchFamily="18" charset="0"/>
                          <a:sym typeface="Wingdings" panose="05000000000000000000" pitchFamily="2" charset="2"/>
                        </a:rPr>
                        <m:t>=</m:t>
                      </m:r>
                      <m:r>
                        <a:rPr lang="en-US" altLang="zh-TW" b="0" i="1" smtClean="0">
                          <a:latin typeface="Cambria Math" panose="02040503050406030204" pitchFamily="18" charset="0"/>
                          <a:sym typeface="Wingdings" panose="05000000000000000000" pitchFamily="2" charset="2"/>
                        </a:rPr>
                        <m:t>𝑎</m:t>
                      </m:r>
                      <m:r>
                        <a:rPr lang="en-US" altLang="zh-TW" b="0" i="1" smtClean="0">
                          <a:latin typeface="Cambria Math" panose="02040503050406030204" pitchFamily="18" charset="0"/>
                          <a:sym typeface="Wingdings" panose="05000000000000000000" pitchFamily="2" charset="2"/>
                        </a:rPr>
                        <m:t>+</m:t>
                      </m:r>
                      <m:r>
                        <a:rPr lang="en-US" altLang="zh-TW" b="0" i="1" smtClean="0">
                          <a:latin typeface="Cambria Math" panose="02040503050406030204" pitchFamily="18" charset="0"/>
                          <a:sym typeface="Wingdings" panose="05000000000000000000" pitchFamily="2" charset="2"/>
                        </a:rPr>
                        <m:t>𝑏𝑥</m:t>
                      </m:r>
                    </m:oMath>
                  </m:oMathPara>
                </a14:m>
                <a:endParaRPr lang="en-US" altLang="zh-TW" b="0" dirty="0">
                  <a:sym typeface="Wingdings" panose="05000000000000000000" pitchFamily="2" charset="2"/>
                </a:endParaRPr>
              </a:p>
              <a:p>
                <a:pPr marL="0" indent="0">
                  <a:buNone/>
                </a:pPr>
                <a:r>
                  <a:rPr lang="en-US" altLang="zh-TW" dirty="0">
                    <a:sym typeface="Wingdings" panose="05000000000000000000" pitchFamily="2" charset="2"/>
                  </a:rPr>
                  <a:t>	Hypothesis testing:</a:t>
                </a:r>
                <a:endParaRPr lang="en-US" altLang="zh-TW" b="0" dirty="0">
                  <a:sym typeface="Wingdings" panose="05000000000000000000" pitchFamily="2" charset="2"/>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sym typeface="Wingdings" panose="05000000000000000000" pitchFamily="2" charset="2"/>
                            </a:rPr>
                          </m:ctrlPr>
                        </m:sSubPr>
                        <m:e>
                          <m:r>
                            <a:rPr lang="en-US" altLang="zh-TW" b="0" i="1" smtClean="0">
                              <a:latin typeface="Cambria Math" panose="02040503050406030204" pitchFamily="18" charset="0"/>
                              <a:sym typeface="Wingdings" panose="05000000000000000000" pitchFamily="2" charset="2"/>
                            </a:rPr>
                            <m:t>𝐻</m:t>
                          </m:r>
                        </m:e>
                        <m:sub>
                          <m:r>
                            <a:rPr lang="en-US" altLang="zh-TW" b="0" i="1" smtClean="0">
                              <a:latin typeface="Cambria Math" panose="02040503050406030204" pitchFamily="18" charset="0"/>
                              <a:sym typeface="Wingdings" panose="05000000000000000000" pitchFamily="2" charset="2"/>
                            </a:rPr>
                            <m:t>0</m:t>
                          </m:r>
                        </m:sub>
                      </m:sSub>
                      <m:r>
                        <a:rPr lang="en-US" altLang="zh-TW" b="0" i="1" smtClean="0">
                          <a:latin typeface="Cambria Math" panose="02040503050406030204" pitchFamily="18" charset="0"/>
                          <a:sym typeface="Wingdings" panose="05000000000000000000" pitchFamily="2" charset="2"/>
                        </a:rPr>
                        <m:t>:</m:t>
                      </m:r>
                      <m:r>
                        <a:rPr lang="en-US" altLang="zh-TW" b="0" i="1" smtClean="0">
                          <a:latin typeface="Cambria Math" panose="02040503050406030204" pitchFamily="18" charset="0"/>
                          <a:sym typeface="Wingdings" panose="05000000000000000000" pitchFamily="2" charset="2"/>
                        </a:rPr>
                        <m:t>𝑏</m:t>
                      </m:r>
                      <m:r>
                        <a:rPr lang="en-US" altLang="zh-TW" b="0" i="1" smtClean="0">
                          <a:latin typeface="Cambria Math" panose="02040503050406030204" pitchFamily="18" charset="0"/>
                          <a:sym typeface="Wingdings" panose="05000000000000000000" pitchFamily="2" charset="2"/>
                        </a:rPr>
                        <m:t>=0</m:t>
                      </m:r>
                    </m:oMath>
                  </m:oMathPara>
                </a14:m>
                <a:endParaRPr lang="en-US" altLang="zh-TW" b="0" dirty="0">
                  <a:sym typeface="Wingdings" panose="05000000000000000000" pitchFamily="2" charset="2"/>
                </a:endParaRPr>
              </a:p>
              <a:p>
                <a:pPr marL="0" indent="0">
                  <a:buNone/>
                </a:pPr>
                <a14:m>
                  <m:oMathPara xmlns:m="http://schemas.openxmlformats.org/officeDocument/2006/math">
                    <m:oMathParaPr>
                      <m:jc m:val="centerGroup"/>
                    </m:oMathParaPr>
                    <m:oMath xmlns:m="http://schemas.openxmlformats.org/officeDocument/2006/math">
                      <m:sSub>
                        <m:sSubPr>
                          <m:ctrlPr>
                            <a:rPr lang="en-US" altLang="zh-TW" b="0" i="1" smtClean="0">
                              <a:latin typeface="Cambria Math" panose="02040503050406030204" pitchFamily="18" charset="0"/>
                              <a:sym typeface="Wingdings" panose="05000000000000000000" pitchFamily="2" charset="2"/>
                            </a:rPr>
                          </m:ctrlPr>
                        </m:sSubPr>
                        <m:e>
                          <m:r>
                            <a:rPr lang="en-US" altLang="zh-TW" b="0" i="1" smtClean="0">
                              <a:latin typeface="Cambria Math" panose="02040503050406030204" pitchFamily="18" charset="0"/>
                              <a:sym typeface="Wingdings" panose="05000000000000000000" pitchFamily="2" charset="2"/>
                            </a:rPr>
                            <m:t>𝐻</m:t>
                          </m:r>
                        </m:e>
                        <m:sub>
                          <m:r>
                            <a:rPr lang="en-US" altLang="zh-TW" b="0" i="1" smtClean="0">
                              <a:latin typeface="Cambria Math" panose="02040503050406030204" pitchFamily="18" charset="0"/>
                              <a:sym typeface="Wingdings" panose="05000000000000000000" pitchFamily="2" charset="2"/>
                            </a:rPr>
                            <m:t>1</m:t>
                          </m:r>
                        </m:sub>
                      </m:sSub>
                      <m:r>
                        <a:rPr lang="en-US" altLang="zh-TW" b="0" i="1" smtClean="0">
                          <a:latin typeface="Cambria Math" panose="02040503050406030204" pitchFamily="18" charset="0"/>
                          <a:sym typeface="Wingdings" panose="05000000000000000000" pitchFamily="2" charset="2"/>
                        </a:rPr>
                        <m:t>:</m:t>
                      </m:r>
                      <m:r>
                        <a:rPr lang="en-US" altLang="zh-TW" b="0" i="1" smtClean="0">
                          <a:latin typeface="Cambria Math" panose="02040503050406030204" pitchFamily="18" charset="0"/>
                          <a:sym typeface="Wingdings" panose="05000000000000000000" pitchFamily="2" charset="2"/>
                        </a:rPr>
                        <m:t>𝑏</m:t>
                      </m:r>
                      <m:r>
                        <a:rPr lang="en-US" altLang="zh-TW" b="0" i="1" smtClean="0">
                          <a:latin typeface="Cambria Math" panose="02040503050406030204" pitchFamily="18" charset="0"/>
                          <a:sym typeface="Wingdings" panose="05000000000000000000" pitchFamily="2" charset="2"/>
                        </a:rPr>
                        <m:t>≠0</m:t>
                      </m:r>
                    </m:oMath>
                  </m:oMathPara>
                </a14:m>
                <a:endParaRPr lang="en-US" altLang="zh-TW" dirty="0">
                  <a:sym typeface="Wingdings" panose="05000000000000000000" pitchFamily="2" charset="2"/>
                </a:endParaRPr>
              </a:p>
              <a:p>
                <a:pPr marL="0" indent="0">
                  <a:buNone/>
                </a:pPr>
                <a:endParaRPr lang="en-US" altLang="zh-TW" dirty="0">
                  <a:sym typeface="Wingdings" panose="05000000000000000000" pitchFamily="2" charset="2"/>
                </a:endParaRPr>
              </a:p>
              <a:p>
                <a:pPr marL="0" indent="0">
                  <a:buNone/>
                </a:pPr>
                <a:r>
                  <a:rPr lang="en-US" altLang="zh-TW" dirty="0">
                    <a:sym typeface="Wingdings" panose="05000000000000000000" pitchFamily="2" charset="2"/>
                  </a:rPr>
                  <a:t>	Reject </a:t>
                </a:r>
                <a14:m>
                  <m:oMath xmlns:m="http://schemas.openxmlformats.org/officeDocument/2006/math">
                    <m:sSub>
                      <m:sSubPr>
                        <m:ctrlPr>
                          <a:rPr lang="en-US" altLang="zh-TW" b="0" i="1" smtClean="0">
                            <a:latin typeface="Cambria Math" panose="02040503050406030204" pitchFamily="18" charset="0"/>
                            <a:sym typeface="Wingdings" panose="05000000000000000000" pitchFamily="2" charset="2"/>
                          </a:rPr>
                        </m:ctrlPr>
                      </m:sSubPr>
                      <m:e>
                        <m:r>
                          <a:rPr lang="en-US" altLang="zh-TW" b="0" i="1" smtClean="0">
                            <a:latin typeface="Cambria Math" panose="02040503050406030204" pitchFamily="18" charset="0"/>
                            <a:sym typeface="Wingdings" panose="05000000000000000000" pitchFamily="2" charset="2"/>
                          </a:rPr>
                          <m:t>𝐻</m:t>
                        </m:r>
                      </m:e>
                      <m:sub>
                        <m:r>
                          <a:rPr lang="en-US" altLang="zh-TW" b="0" i="1" smtClean="0">
                            <a:latin typeface="Cambria Math" panose="02040503050406030204" pitchFamily="18" charset="0"/>
                            <a:sym typeface="Wingdings" panose="05000000000000000000" pitchFamily="2" charset="2"/>
                          </a:rPr>
                          <m:t>0</m:t>
                        </m:r>
                      </m:sub>
                    </m:sSub>
                  </m:oMath>
                </a14:m>
                <a:r>
                  <a:rPr lang="en-US" altLang="zh-TW" dirty="0">
                    <a:sym typeface="Wingdings" panose="05000000000000000000" pitchFamily="2" charset="2"/>
                  </a:rPr>
                  <a:t> when p-value &lt; 0.05 ?</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1097280" y="1845733"/>
                <a:ext cx="10058400" cy="4328824"/>
              </a:xfrm>
              <a:blipFill>
                <a:blip r:embed="rId2"/>
                <a:stretch>
                  <a:fillRect l="-1091" t="-2535"/>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21AA07F6-0C47-471A-A2CE-71BBCAA768AF}" type="slidenum">
              <a:rPr lang="zh-TW" altLang="en-US" smtClean="0"/>
              <a:t>32</a:t>
            </a:fld>
            <a:endParaRPr lang="zh-TW" altLang="en-US" dirty="0"/>
          </a:p>
        </p:txBody>
      </p:sp>
    </p:spTree>
    <p:extLst>
      <p:ext uri="{BB962C8B-B14F-4D97-AF65-F5344CB8AC3E}">
        <p14:creationId xmlns:p14="http://schemas.microsoft.com/office/powerpoint/2010/main" val="855014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SNP array: analysis/GWAS</a:t>
            </a:r>
            <a:endParaRPr lang="zh-TW" altLang="en-US" dirty="0"/>
          </a:p>
        </p:txBody>
      </p:sp>
      <mc:AlternateContent xmlns:mc="http://schemas.openxmlformats.org/markup-compatibility/2006">
        <mc:Choice xmlns:a14="http://schemas.microsoft.com/office/drawing/2010/main" Requires="a14">
          <p:sp>
            <p:nvSpPr>
              <p:cNvPr id="3" name="內容版面配置區 2"/>
              <p:cNvSpPr>
                <a:spLocks noGrp="1"/>
              </p:cNvSpPr>
              <p:nvPr>
                <p:ph idx="1"/>
              </p:nvPr>
            </p:nvSpPr>
            <p:spPr>
              <a:xfrm>
                <a:off x="1097280" y="1845733"/>
                <a:ext cx="10058400" cy="4328824"/>
              </a:xfrm>
            </p:spPr>
            <p:txBody>
              <a:bodyPr>
                <a:normAutofit lnSpcReduction="10000"/>
              </a:bodyPr>
              <a:lstStyle/>
              <a:p>
                <a:r>
                  <a:rPr lang="en-US" altLang="zh-TW" dirty="0">
                    <a:sym typeface="Wingdings" panose="05000000000000000000" pitchFamily="2" charset="2"/>
                  </a:rPr>
                  <a:t>Widely used method: </a:t>
                </a:r>
                <a:r>
                  <a:rPr lang="en-US" altLang="zh-TW" dirty="0">
                    <a:solidFill>
                      <a:srgbClr val="FF0000"/>
                    </a:solidFill>
                    <a:sym typeface="Wingdings" panose="05000000000000000000" pitchFamily="2" charset="2"/>
                  </a:rPr>
                  <a:t>Test one SNP at a time</a:t>
                </a:r>
              </a:p>
              <a:p>
                <a:r>
                  <a:rPr lang="en-US" altLang="zh-TW" dirty="0">
                    <a:sym typeface="Wingdings" panose="05000000000000000000" pitchFamily="2" charset="2"/>
                  </a:rPr>
                  <a:t>700,000 SNPs imply </a:t>
                </a:r>
                <a:r>
                  <a:rPr lang="en-US" altLang="zh-TW" dirty="0">
                    <a:solidFill>
                      <a:srgbClr val="FF0000"/>
                    </a:solidFill>
                    <a:sym typeface="Wingdings" panose="05000000000000000000" pitchFamily="2" charset="2"/>
                  </a:rPr>
                  <a:t>700,000 hypothesis testing</a:t>
                </a:r>
                <a:r>
                  <a:rPr lang="en-US" altLang="zh-TW" dirty="0">
                    <a:sym typeface="Wingdings" panose="05000000000000000000" pitchFamily="2" charset="2"/>
                  </a:rPr>
                  <a:t>.</a:t>
                </a:r>
              </a:p>
              <a:p>
                <a:r>
                  <a:rPr lang="en-US" altLang="zh-TW" dirty="0">
                    <a:sym typeface="Wingdings" panose="05000000000000000000" pitchFamily="2" charset="2"/>
                  </a:rPr>
                  <a:t>Multiple testing problem: What is the p-value threshold?</a:t>
                </a:r>
              </a:p>
              <a:p>
                <a:r>
                  <a:rPr lang="en-US" altLang="zh-TW" dirty="0">
                    <a:sym typeface="Wingdings" panose="05000000000000000000" pitchFamily="2" charset="2"/>
                  </a:rPr>
                  <a:t>Threshold = 0.05: repeat the test 100 times, there are 5 mistakes</a:t>
                </a:r>
              </a:p>
              <a:p>
                <a:r>
                  <a:rPr lang="en-US" altLang="zh-TW" dirty="0">
                    <a:sym typeface="Wingdings" panose="05000000000000000000" pitchFamily="2" charset="2"/>
                  </a:rPr>
                  <a:t>For 700,000 independent hypothesis testing, 35000 mistakes</a:t>
                </a:r>
              </a:p>
              <a:p>
                <a:r>
                  <a:rPr lang="en-US" altLang="zh-TW" dirty="0">
                    <a:sym typeface="Wingdings" panose="05000000000000000000" pitchFamily="2" charset="2"/>
                  </a:rPr>
                  <a:t>Bonferroni correction: </a:t>
                </a:r>
              </a:p>
              <a:p>
                <a:pPr marL="0" indent="0" algn="ctr">
                  <a:buNone/>
                </a:pPr>
                <a:r>
                  <a:rPr lang="en-US" altLang="zh-TW" dirty="0">
                    <a:sym typeface="Wingdings" panose="05000000000000000000" pitchFamily="2" charset="2"/>
                  </a:rPr>
                  <a:t>P-value threshold </a:t>
                </a:r>
                <a14:m>
                  <m:oMath xmlns:m="http://schemas.openxmlformats.org/officeDocument/2006/math">
                    <m:r>
                      <a:rPr lang="en-US" altLang="zh-TW" b="0" i="1" smtClean="0">
                        <a:latin typeface="Cambria Math" panose="02040503050406030204" pitchFamily="18" charset="0"/>
                        <a:sym typeface="Wingdings" panose="05000000000000000000" pitchFamily="2" charset="2"/>
                      </a:rPr>
                      <m:t>=</m:t>
                    </m:r>
                    <m:f>
                      <m:fPr>
                        <m:ctrlPr>
                          <a:rPr lang="en-US" altLang="zh-TW" b="0" i="1" smtClean="0">
                            <a:latin typeface="Cambria Math" panose="02040503050406030204" pitchFamily="18" charset="0"/>
                            <a:sym typeface="Wingdings" panose="05000000000000000000" pitchFamily="2" charset="2"/>
                          </a:rPr>
                        </m:ctrlPr>
                      </m:fPr>
                      <m:num>
                        <m:r>
                          <a:rPr lang="en-US" altLang="zh-TW" b="0" i="1" smtClean="0">
                            <a:latin typeface="Cambria Math" panose="02040503050406030204" pitchFamily="18" charset="0"/>
                            <a:sym typeface="Wingdings" panose="05000000000000000000" pitchFamily="2" charset="2"/>
                          </a:rPr>
                          <m:t>0.05</m:t>
                        </m:r>
                      </m:num>
                      <m:den>
                        <m:r>
                          <a:rPr lang="en-US" altLang="zh-TW" b="0" i="1" smtClean="0">
                            <a:latin typeface="Cambria Math" panose="02040503050406030204" pitchFamily="18" charset="0"/>
                            <a:sym typeface="Wingdings" panose="05000000000000000000" pitchFamily="2" charset="2"/>
                          </a:rPr>
                          <m:t>𝑛𝑢𝑚𝑏𝑒𝑟</m:t>
                        </m:r>
                        <m:r>
                          <a:rPr lang="en-US" altLang="zh-TW" b="0" i="1" smtClean="0">
                            <a:latin typeface="Cambria Math" panose="02040503050406030204" pitchFamily="18" charset="0"/>
                            <a:sym typeface="Wingdings" panose="05000000000000000000" pitchFamily="2" charset="2"/>
                          </a:rPr>
                          <m:t> </m:t>
                        </m:r>
                        <m:r>
                          <a:rPr lang="en-US" altLang="zh-TW" b="0" i="1" smtClean="0">
                            <a:latin typeface="Cambria Math" panose="02040503050406030204" pitchFamily="18" charset="0"/>
                            <a:sym typeface="Wingdings" panose="05000000000000000000" pitchFamily="2" charset="2"/>
                          </a:rPr>
                          <m:t>𝑜𝑓</m:t>
                        </m:r>
                        <m:r>
                          <a:rPr lang="en-US" altLang="zh-TW" b="0" i="1" smtClean="0">
                            <a:latin typeface="Cambria Math" panose="02040503050406030204" pitchFamily="18" charset="0"/>
                            <a:sym typeface="Wingdings" panose="05000000000000000000" pitchFamily="2" charset="2"/>
                          </a:rPr>
                          <m:t> </m:t>
                        </m:r>
                        <m:r>
                          <a:rPr lang="en-US" altLang="zh-TW" b="0" i="1" smtClean="0">
                            <a:latin typeface="Cambria Math" panose="02040503050406030204" pitchFamily="18" charset="0"/>
                            <a:sym typeface="Wingdings" panose="05000000000000000000" pitchFamily="2" charset="2"/>
                          </a:rPr>
                          <m:t>𝑡h𝑒</m:t>
                        </m:r>
                        <m:r>
                          <a:rPr lang="en-US" altLang="zh-TW" b="0" i="1" smtClean="0">
                            <a:latin typeface="Cambria Math" panose="02040503050406030204" pitchFamily="18" charset="0"/>
                            <a:sym typeface="Wingdings" panose="05000000000000000000" pitchFamily="2" charset="2"/>
                          </a:rPr>
                          <m:t> </m:t>
                        </m:r>
                        <m:r>
                          <a:rPr lang="en-US" altLang="zh-TW" b="0" i="1" smtClean="0">
                            <a:latin typeface="Cambria Math" panose="02040503050406030204" pitchFamily="18" charset="0"/>
                            <a:sym typeface="Wingdings" panose="05000000000000000000" pitchFamily="2" charset="2"/>
                          </a:rPr>
                          <m:t>𝑡𝑒𝑠𝑡𝑠</m:t>
                        </m:r>
                      </m:den>
                    </m:f>
                    <m:r>
                      <a:rPr lang="en-US" altLang="zh-TW" b="0" i="1" smtClean="0">
                        <a:latin typeface="Cambria Math" panose="02040503050406030204" pitchFamily="18" charset="0"/>
                        <a:sym typeface="Wingdings" panose="05000000000000000000" pitchFamily="2" charset="2"/>
                      </a:rPr>
                      <m:t>=</m:t>
                    </m:r>
                    <m:f>
                      <m:fPr>
                        <m:ctrlPr>
                          <a:rPr lang="en-US" altLang="zh-TW" b="0" i="1" smtClean="0">
                            <a:latin typeface="Cambria Math" panose="02040503050406030204" pitchFamily="18" charset="0"/>
                            <a:sym typeface="Wingdings" panose="05000000000000000000" pitchFamily="2" charset="2"/>
                          </a:rPr>
                        </m:ctrlPr>
                      </m:fPr>
                      <m:num>
                        <m:r>
                          <a:rPr lang="en-US" altLang="zh-TW" b="0" i="1" smtClean="0">
                            <a:latin typeface="Cambria Math" panose="02040503050406030204" pitchFamily="18" charset="0"/>
                            <a:sym typeface="Wingdings" panose="05000000000000000000" pitchFamily="2" charset="2"/>
                          </a:rPr>
                          <m:t>0.05</m:t>
                        </m:r>
                      </m:num>
                      <m:den>
                        <m:r>
                          <a:rPr lang="en-US" altLang="zh-TW" b="0" i="1" smtClean="0">
                            <a:latin typeface="Cambria Math" panose="02040503050406030204" pitchFamily="18" charset="0"/>
                            <a:sym typeface="Wingdings" panose="05000000000000000000" pitchFamily="2" charset="2"/>
                          </a:rPr>
                          <m:t>700,000</m:t>
                        </m:r>
                      </m:den>
                    </m:f>
                    <m:r>
                      <a:rPr lang="en-US" altLang="zh-TW" b="0" i="1" smtClean="0">
                        <a:latin typeface="Cambria Math" panose="02040503050406030204" pitchFamily="18" charset="0"/>
                        <a:sym typeface="Wingdings" panose="05000000000000000000" pitchFamily="2" charset="2"/>
                      </a:rPr>
                      <m:t>=7.14</m:t>
                    </m:r>
                    <m:r>
                      <a:rPr lang="en-US" altLang="zh-TW" i="1" smtClean="0">
                        <a:latin typeface="Cambria Math" panose="02040503050406030204" pitchFamily="18" charset="0"/>
                        <a:sym typeface="Wingdings" panose="05000000000000000000" pitchFamily="2" charset="2"/>
                      </a:rPr>
                      <m:t>∙</m:t>
                    </m:r>
                    <m:sSup>
                      <m:sSupPr>
                        <m:ctrlPr>
                          <a:rPr lang="en-US" altLang="zh-TW" b="0" i="1" smtClean="0">
                            <a:latin typeface="Cambria Math" panose="02040503050406030204" pitchFamily="18" charset="0"/>
                            <a:sym typeface="Wingdings" panose="05000000000000000000" pitchFamily="2" charset="2"/>
                          </a:rPr>
                        </m:ctrlPr>
                      </m:sSupPr>
                      <m:e>
                        <m:r>
                          <a:rPr lang="en-US" altLang="zh-TW" b="0" i="1" smtClean="0">
                            <a:latin typeface="Cambria Math" panose="02040503050406030204" pitchFamily="18" charset="0"/>
                            <a:sym typeface="Wingdings" panose="05000000000000000000" pitchFamily="2" charset="2"/>
                          </a:rPr>
                          <m:t>10</m:t>
                        </m:r>
                      </m:e>
                      <m:sup>
                        <m:r>
                          <a:rPr lang="en-US" altLang="zh-TW" b="0" i="1" smtClean="0">
                            <a:latin typeface="Cambria Math" panose="02040503050406030204" pitchFamily="18" charset="0"/>
                            <a:sym typeface="Wingdings" panose="05000000000000000000" pitchFamily="2" charset="2"/>
                          </a:rPr>
                          <m:t>−8</m:t>
                        </m:r>
                      </m:sup>
                    </m:sSup>
                  </m:oMath>
                </a14:m>
                <a:endParaRPr lang="en-US" altLang="zh-TW" dirty="0">
                  <a:sym typeface="Wingdings" panose="05000000000000000000" pitchFamily="2" charset="2"/>
                </a:endParaRPr>
              </a:p>
              <a:p>
                <a:r>
                  <a:rPr lang="en-US" altLang="zh-TW" dirty="0">
                    <a:sym typeface="Wingdings" panose="05000000000000000000" pitchFamily="2" charset="2"/>
                  </a:rPr>
                  <a:t>In general, GWAS use </a:t>
                </a:r>
                <a14:m>
                  <m:oMath xmlns:m="http://schemas.openxmlformats.org/officeDocument/2006/math">
                    <m:r>
                      <a:rPr lang="en-US" altLang="zh-TW" b="0" i="1" smtClean="0">
                        <a:latin typeface="Cambria Math" panose="02040503050406030204" pitchFamily="18" charset="0"/>
                        <a:sym typeface="Wingdings" panose="05000000000000000000" pitchFamily="2" charset="2"/>
                      </a:rPr>
                      <m:t>5</m:t>
                    </m:r>
                    <m:r>
                      <a:rPr lang="en-US" altLang="zh-TW" i="1" smtClean="0">
                        <a:latin typeface="Cambria Math" panose="02040503050406030204" pitchFamily="18" charset="0"/>
                        <a:sym typeface="Wingdings" panose="05000000000000000000" pitchFamily="2" charset="2"/>
                      </a:rPr>
                      <m:t>∙</m:t>
                    </m:r>
                    <m:sSup>
                      <m:sSupPr>
                        <m:ctrlPr>
                          <a:rPr lang="en-US" altLang="zh-TW" b="0" i="1" smtClean="0">
                            <a:latin typeface="Cambria Math" panose="02040503050406030204" pitchFamily="18" charset="0"/>
                            <a:sym typeface="Wingdings" panose="05000000000000000000" pitchFamily="2" charset="2"/>
                          </a:rPr>
                        </m:ctrlPr>
                      </m:sSupPr>
                      <m:e>
                        <m:r>
                          <a:rPr lang="en-US" altLang="zh-TW" b="0" i="1" smtClean="0">
                            <a:latin typeface="Cambria Math" panose="02040503050406030204" pitchFamily="18" charset="0"/>
                            <a:sym typeface="Wingdings" panose="05000000000000000000" pitchFamily="2" charset="2"/>
                          </a:rPr>
                          <m:t>10</m:t>
                        </m:r>
                      </m:e>
                      <m:sup>
                        <m:r>
                          <a:rPr lang="en-US" altLang="zh-TW" b="0" i="1" smtClean="0">
                            <a:latin typeface="Cambria Math" panose="02040503050406030204" pitchFamily="18" charset="0"/>
                            <a:sym typeface="Wingdings" panose="05000000000000000000" pitchFamily="2" charset="2"/>
                          </a:rPr>
                          <m:t>−8</m:t>
                        </m:r>
                      </m:sup>
                    </m:sSup>
                  </m:oMath>
                </a14:m>
                <a:r>
                  <a:rPr lang="en-US" altLang="zh-TW" dirty="0">
                    <a:sym typeface="Wingdings" panose="05000000000000000000" pitchFamily="2" charset="2"/>
                  </a:rPr>
                  <a:t> as the p-value threshold.</a:t>
                </a:r>
              </a:p>
            </p:txBody>
          </p:sp>
        </mc:Choice>
        <mc:Fallback>
          <p:sp>
            <p:nvSpPr>
              <p:cNvPr id="3" name="內容版面配置區 2"/>
              <p:cNvSpPr>
                <a:spLocks noGrp="1" noRot="1" noChangeAspect="1" noMove="1" noResize="1" noEditPoints="1" noAdjustHandles="1" noChangeArrowheads="1" noChangeShapeType="1" noTextEdit="1"/>
              </p:cNvSpPr>
              <p:nvPr>
                <p:ph idx="1"/>
              </p:nvPr>
            </p:nvSpPr>
            <p:spPr>
              <a:xfrm>
                <a:off x="1097280" y="1845733"/>
                <a:ext cx="10058400" cy="4328824"/>
              </a:xfrm>
              <a:blipFill>
                <a:blip r:embed="rId2"/>
                <a:stretch>
                  <a:fillRect l="-1091" t="-3239" b="-2113"/>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21AA07F6-0C47-471A-A2CE-71BBCAA768AF}" type="slidenum">
              <a:rPr lang="zh-TW" altLang="en-US" smtClean="0"/>
              <a:t>33</a:t>
            </a:fld>
            <a:endParaRPr lang="zh-TW" altLang="en-US" dirty="0"/>
          </a:p>
        </p:txBody>
      </p:sp>
    </p:spTree>
    <p:extLst>
      <p:ext uri="{BB962C8B-B14F-4D97-AF65-F5344CB8AC3E}">
        <p14:creationId xmlns:p14="http://schemas.microsoft.com/office/powerpoint/2010/main" val="78295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E7740DA-A771-4857-94D1-0768AA6834D4}"/>
              </a:ext>
            </a:extLst>
          </p:cNvPr>
          <p:cNvSpPr>
            <a:spLocks noGrp="1"/>
          </p:cNvSpPr>
          <p:nvPr>
            <p:ph type="title"/>
          </p:nvPr>
        </p:nvSpPr>
        <p:spPr>
          <a:xfrm>
            <a:off x="633919" y="315912"/>
            <a:ext cx="10515600" cy="1053307"/>
          </a:xfrm>
        </p:spPr>
        <p:txBody>
          <a:bodyPr/>
          <a:lstStyle/>
          <a:p>
            <a:r>
              <a:rPr lang="en-US" altLang="zh-TW" dirty="0"/>
              <a:t>Manhattan plot</a:t>
            </a:r>
            <a:endParaRPr lang="zh-TW" altLang="en-US" dirty="0"/>
          </a:p>
        </p:txBody>
      </p:sp>
      <p:sp>
        <p:nvSpPr>
          <p:cNvPr id="3" name="內容版面配置區 2">
            <a:extLst>
              <a:ext uri="{FF2B5EF4-FFF2-40B4-BE49-F238E27FC236}">
                <a16:creationId xmlns:a16="http://schemas.microsoft.com/office/drawing/2014/main" id="{C5618F44-4431-46B6-BB28-2D59260429BC}"/>
              </a:ext>
            </a:extLst>
          </p:cNvPr>
          <p:cNvSpPr>
            <a:spLocks noGrp="1"/>
          </p:cNvSpPr>
          <p:nvPr>
            <p:ph idx="1"/>
          </p:nvPr>
        </p:nvSpPr>
        <p:spPr/>
        <p:txBody>
          <a:bodyPr/>
          <a:lstStyle/>
          <a:p>
            <a:endParaRPr lang="zh-TW" altLang="en-US"/>
          </a:p>
        </p:txBody>
      </p:sp>
      <p:sp>
        <p:nvSpPr>
          <p:cNvPr id="4" name="投影片編號版面配置區 3">
            <a:extLst>
              <a:ext uri="{FF2B5EF4-FFF2-40B4-BE49-F238E27FC236}">
                <a16:creationId xmlns:a16="http://schemas.microsoft.com/office/drawing/2014/main" id="{048118C3-2643-4C46-A7EB-52B5EAD4555C}"/>
              </a:ext>
            </a:extLst>
          </p:cNvPr>
          <p:cNvSpPr>
            <a:spLocks noGrp="1"/>
          </p:cNvSpPr>
          <p:nvPr>
            <p:ph type="sldNum" sz="quarter" idx="12"/>
          </p:nvPr>
        </p:nvSpPr>
        <p:spPr/>
        <p:txBody>
          <a:bodyPr/>
          <a:lstStyle/>
          <a:p>
            <a:fld id="{42B32856-0948-4E8A-A91F-94156E823626}" type="slidenum">
              <a:rPr lang="zh-TW" altLang="en-US" smtClean="0"/>
              <a:t>34</a:t>
            </a:fld>
            <a:endParaRPr lang="zh-TW" altLang="en-US"/>
          </a:p>
        </p:txBody>
      </p:sp>
      <p:pic>
        <p:nvPicPr>
          <p:cNvPr id="4098" name="Picture 2">
            <a:extLst>
              <a:ext uri="{FF2B5EF4-FFF2-40B4-BE49-F238E27FC236}">
                <a16:creationId xmlns:a16="http://schemas.microsoft.com/office/drawing/2014/main" id="{2857399E-70BA-4088-8224-FF2FFA825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69219"/>
            <a:ext cx="12192000" cy="5264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elated Search Manhattan Skyline">
            <a:extLst>
              <a:ext uri="{FF2B5EF4-FFF2-40B4-BE49-F238E27FC236}">
                <a16:creationId xmlns:a16="http://schemas.microsoft.com/office/drawing/2014/main" id="{3410FCB8-809F-40C7-97C0-D4B9E4677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191" y="93557"/>
            <a:ext cx="3309026" cy="1732068"/>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a:extLst>
              <a:ext uri="{FF2B5EF4-FFF2-40B4-BE49-F238E27FC236}">
                <a16:creationId xmlns:a16="http://schemas.microsoft.com/office/drawing/2014/main" id="{B1083D4F-347A-4252-928D-B178865F54E2}"/>
              </a:ext>
            </a:extLst>
          </p:cNvPr>
          <p:cNvSpPr txBox="1"/>
          <p:nvPr/>
        </p:nvSpPr>
        <p:spPr>
          <a:xfrm>
            <a:off x="107004" y="6406852"/>
            <a:ext cx="5457218" cy="461665"/>
          </a:xfrm>
          <a:prstGeom prst="rect">
            <a:avLst/>
          </a:prstGeom>
          <a:noFill/>
        </p:spPr>
        <p:txBody>
          <a:bodyPr wrap="square">
            <a:spAutoFit/>
          </a:bodyPr>
          <a:lstStyle/>
          <a:p>
            <a:r>
              <a:rPr lang="zh-TW" altLang="en-US" sz="800" dirty="0"/>
              <a:t>https://www.google.com/url?sa=i&amp;url=https%3A%2F%2Fwww.hotcore.info%2Fbabki%2FRelated-Search-Manhattan-Skyline.htm&amp;psig=AOvVaw3E5IjVcW3WM1s7P6E4o9l2&amp;ust=1695544484837000&amp;source=images&amp;cd=vfe&amp;opi=89978449&amp;ved=0CBAQjRxqFwoTCPDTzMepwIEDFQAAAAAdAAAAABA0</a:t>
            </a:r>
          </a:p>
        </p:txBody>
      </p:sp>
      <p:sp>
        <p:nvSpPr>
          <p:cNvPr id="10" name="文字方塊 9">
            <a:extLst>
              <a:ext uri="{FF2B5EF4-FFF2-40B4-BE49-F238E27FC236}">
                <a16:creationId xmlns:a16="http://schemas.microsoft.com/office/drawing/2014/main" id="{270EEE0D-22EF-4DBF-A475-5F7B97E885FA}"/>
              </a:ext>
            </a:extLst>
          </p:cNvPr>
          <p:cNvSpPr txBox="1"/>
          <p:nvPr/>
        </p:nvSpPr>
        <p:spPr>
          <a:xfrm>
            <a:off x="8202848" y="496371"/>
            <a:ext cx="1991739" cy="646331"/>
          </a:xfrm>
          <a:prstGeom prst="rect">
            <a:avLst/>
          </a:prstGeom>
          <a:noFill/>
        </p:spPr>
        <p:txBody>
          <a:bodyPr wrap="square">
            <a:spAutoFit/>
          </a:bodyPr>
          <a:lstStyle/>
          <a:p>
            <a:r>
              <a:rPr lang="en-US" altLang="zh-TW" dirty="0"/>
              <a:t>M</a:t>
            </a:r>
            <a:r>
              <a:rPr lang="zh-TW" altLang="en-US" dirty="0"/>
              <a:t>anhattan skyline 曼哈頓天際線</a:t>
            </a:r>
          </a:p>
        </p:txBody>
      </p:sp>
      <p:sp>
        <p:nvSpPr>
          <p:cNvPr id="12" name="文字方塊 11">
            <a:extLst>
              <a:ext uri="{FF2B5EF4-FFF2-40B4-BE49-F238E27FC236}">
                <a16:creationId xmlns:a16="http://schemas.microsoft.com/office/drawing/2014/main" id="{291136AE-E548-48A8-9C07-1526B5A554B9}"/>
              </a:ext>
            </a:extLst>
          </p:cNvPr>
          <p:cNvSpPr txBox="1"/>
          <p:nvPr/>
        </p:nvSpPr>
        <p:spPr>
          <a:xfrm>
            <a:off x="6096000" y="6474202"/>
            <a:ext cx="7887918" cy="338554"/>
          </a:xfrm>
          <a:prstGeom prst="rect">
            <a:avLst/>
          </a:prstGeom>
          <a:noFill/>
        </p:spPr>
        <p:txBody>
          <a:bodyPr wrap="square">
            <a:spAutoFit/>
          </a:bodyPr>
          <a:lstStyle/>
          <a:p>
            <a:r>
              <a:rPr lang="zh-TW" altLang="en-US" sz="800" dirty="0"/>
              <a:t>https://upload.wikimedia.org/wikipedia/commons/thumb/4/4f/Manhattan_plot_from_a_GWAS_of_kidney_stone_disease.png/1200px-Manhattan_plot_from_a_GWAS_of_kidney_stone_disease.png</a:t>
            </a:r>
          </a:p>
        </p:txBody>
      </p:sp>
    </p:spTree>
    <p:extLst>
      <p:ext uri="{BB962C8B-B14F-4D97-AF65-F5344CB8AC3E}">
        <p14:creationId xmlns:p14="http://schemas.microsoft.com/office/powerpoint/2010/main" val="32076652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D6230AF-70BB-44A4-A6E7-505624CBF85A}"/>
              </a:ext>
            </a:extLst>
          </p:cNvPr>
          <p:cNvSpPr>
            <a:spLocks noGrp="1"/>
          </p:cNvSpPr>
          <p:nvPr>
            <p:ph type="title"/>
          </p:nvPr>
        </p:nvSpPr>
        <p:spPr/>
        <p:txBody>
          <a:bodyPr/>
          <a:lstStyle/>
          <a:p>
            <a:r>
              <a:rPr lang="en-US" altLang="zh-TW" dirty="0"/>
              <a:t>Q</a:t>
            </a:r>
            <a:endParaRPr lang="zh-TW" altLang="en-US" dirty="0"/>
          </a:p>
        </p:txBody>
      </p:sp>
      <p:sp>
        <p:nvSpPr>
          <p:cNvPr id="3" name="內容版面配置區 2">
            <a:extLst>
              <a:ext uri="{FF2B5EF4-FFF2-40B4-BE49-F238E27FC236}">
                <a16:creationId xmlns:a16="http://schemas.microsoft.com/office/drawing/2014/main" id="{E4CFAD95-F06D-4422-84D4-C14B9E0A8042}"/>
              </a:ext>
            </a:extLst>
          </p:cNvPr>
          <p:cNvSpPr>
            <a:spLocks noGrp="1"/>
          </p:cNvSpPr>
          <p:nvPr>
            <p:ph idx="1"/>
          </p:nvPr>
        </p:nvSpPr>
        <p:spPr/>
        <p:txBody>
          <a:bodyPr/>
          <a:lstStyle/>
          <a:p>
            <a:pPr marL="0" indent="0">
              <a:buNone/>
            </a:pPr>
            <a:r>
              <a:rPr lang="en-US" altLang="zh-TW" dirty="0"/>
              <a:t>3. </a:t>
            </a:r>
            <a:r>
              <a:rPr lang="zh-TW" altLang="en-US" dirty="0"/>
              <a:t>假設我們將進行一個全基因體關聯性分析</a:t>
            </a:r>
            <a:r>
              <a:rPr lang="en-US" altLang="zh-TW" dirty="0"/>
              <a:t> (GWAS), </a:t>
            </a:r>
            <a:r>
              <a:rPr lang="zh-TW" altLang="en-US" dirty="0"/>
              <a:t>在這個分析中，我們收集了</a:t>
            </a:r>
            <a:r>
              <a:rPr lang="en-US" altLang="zh-TW" dirty="0"/>
              <a:t> 600,000 </a:t>
            </a:r>
            <a:r>
              <a:rPr lang="zh-TW" altLang="en-US" dirty="0"/>
              <a:t>個基因位點  </a:t>
            </a:r>
            <a:r>
              <a:rPr lang="en-US" altLang="zh-TW" dirty="0"/>
              <a:t>(SNPs)</a:t>
            </a:r>
            <a:r>
              <a:rPr lang="zh-TW" altLang="en-US" dirty="0"/>
              <a:t>，研究的性狀 </a:t>
            </a:r>
            <a:r>
              <a:rPr lang="en-US" altLang="zh-TW" dirty="0"/>
              <a:t>(trait) </a:t>
            </a:r>
            <a:r>
              <a:rPr lang="zh-TW" altLang="en-US" dirty="0"/>
              <a:t>為乳癌，我們想要找出和乳癌的發生相關的基因位點 </a:t>
            </a:r>
            <a:r>
              <a:rPr lang="en-US" altLang="zh-TW" dirty="0"/>
              <a:t>(SNPs)</a:t>
            </a:r>
            <a:r>
              <a:rPr lang="zh-TW" altLang="en-US" dirty="0"/>
              <a:t>。請問在這項研究中，</a:t>
            </a:r>
            <a:r>
              <a:rPr lang="en-US" altLang="zh-TW" dirty="0"/>
              <a:t>p-value </a:t>
            </a:r>
            <a:r>
              <a:rPr lang="zh-TW" altLang="en-US" dirty="0"/>
              <a:t>門檻 </a:t>
            </a:r>
            <a:r>
              <a:rPr lang="en-US" altLang="zh-TW" dirty="0"/>
              <a:t>(threshold) </a:t>
            </a:r>
            <a:r>
              <a:rPr lang="zh-TW" altLang="en-US" dirty="0"/>
              <a:t>為何</a:t>
            </a:r>
            <a:r>
              <a:rPr lang="en-US" altLang="zh-TW" dirty="0"/>
              <a:t>?</a:t>
            </a:r>
            <a:r>
              <a:rPr lang="zh-TW" altLang="en-US" dirty="0"/>
              <a:t> </a:t>
            </a:r>
            <a:r>
              <a:rPr lang="en-US" altLang="zh-TW" dirty="0"/>
              <a:t>(</a:t>
            </a:r>
            <a:r>
              <a:rPr lang="zh-TW" altLang="en-US" dirty="0"/>
              <a:t>利用 </a:t>
            </a:r>
            <a:r>
              <a:rPr lang="en-US" altLang="zh-TW" dirty="0"/>
              <a:t>Bonferroni correction) </a:t>
            </a:r>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EAF53547-E455-4D41-A76C-80E3A0BE89DF}"/>
              </a:ext>
            </a:extLst>
          </p:cNvPr>
          <p:cNvSpPr>
            <a:spLocks noGrp="1"/>
          </p:cNvSpPr>
          <p:nvPr>
            <p:ph type="sldNum" sz="quarter" idx="12"/>
          </p:nvPr>
        </p:nvSpPr>
        <p:spPr/>
        <p:txBody>
          <a:bodyPr/>
          <a:lstStyle/>
          <a:p>
            <a:fld id="{42B32856-0948-4E8A-A91F-94156E823626}" type="slidenum">
              <a:rPr lang="zh-TW" altLang="en-US" smtClean="0"/>
              <a:t>35</a:t>
            </a:fld>
            <a:endParaRPr lang="zh-TW" altLang="en-US"/>
          </a:p>
        </p:txBody>
      </p:sp>
    </p:spTree>
    <p:extLst>
      <p:ext uri="{BB962C8B-B14F-4D97-AF65-F5344CB8AC3E}">
        <p14:creationId xmlns:p14="http://schemas.microsoft.com/office/powerpoint/2010/main" val="18342126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D686CEA-4DAF-072D-253C-CCFB8298A710}"/>
              </a:ext>
            </a:extLst>
          </p:cNvPr>
          <p:cNvSpPr>
            <a:spLocks noGrp="1"/>
          </p:cNvSpPr>
          <p:nvPr>
            <p:ph type="title"/>
          </p:nvPr>
        </p:nvSpPr>
        <p:spPr/>
        <p:txBody>
          <a:bodyPr>
            <a:normAutofit/>
          </a:bodyPr>
          <a:lstStyle/>
          <a:p>
            <a:r>
              <a:rPr lang="zh-TW" altLang="en-US" sz="4400" dirty="0"/>
              <a:t>主成分分析</a:t>
            </a:r>
            <a:r>
              <a:rPr lang="en-US" altLang="zh-TW" sz="4400" dirty="0"/>
              <a:t>(PCA)</a:t>
            </a:r>
            <a:endParaRPr lang="zh-TW" altLang="en-US" sz="4400" dirty="0"/>
          </a:p>
        </p:txBody>
      </p:sp>
      <p:sp>
        <p:nvSpPr>
          <p:cNvPr id="3" name="文字版面配置區 2">
            <a:extLst>
              <a:ext uri="{FF2B5EF4-FFF2-40B4-BE49-F238E27FC236}">
                <a16:creationId xmlns:a16="http://schemas.microsoft.com/office/drawing/2014/main" id="{80225D6C-4B77-7E29-9711-32B5C147272E}"/>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CC2FE5D-67C8-D2DF-7502-DB9D198DEF45}"/>
              </a:ext>
            </a:extLst>
          </p:cNvPr>
          <p:cNvSpPr>
            <a:spLocks noGrp="1"/>
          </p:cNvSpPr>
          <p:nvPr>
            <p:ph type="sldNum" sz="quarter" idx="12"/>
          </p:nvPr>
        </p:nvSpPr>
        <p:spPr/>
        <p:txBody>
          <a:bodyPr/>
          <a:lstStyle/>
          <a:p>
            <a:fld id="{0BF27A7C-1ECC-40DC-A998-3C54F3AEF378}" type="slidenum">
              <a:rPr lang="zh-TW" altLang="en-US" smtClean="0"/>
              <a:t>36</a:t>
            </a:fld>
            <a:endParaRPr lang="zh-TW" altLang="en-US"/>
          </a:p>
        </p:txBody>
      </p:sp>
    </p:spTree>
    <p:extLst>
      <p:ext uri="{BB962C8B-B14F-4D97-AF65-F5344CB8AC3E}">
        <p14:creationId xmlns:p14="http://schemas.microsoft.com/office/powerpoint/2010/main" val="2990253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251F87-B021-4EB7-9BD4-F12C7DFB0611}"/>
              </a:ext>
            </a:extLst>
          </p:cNvPr>
          <p:cNvSpPr>
            <a:spLocks noGrp="1"/>
          </p:cNvSpPr>
          <p:nvPr>
            <p:ph type="title"/>
          </p:nvPr>
        </p:nvSpPr>
        <p:spPr/>
        <p:txBody>
          <a:bodyPr>
            <a:normAutofit/>
          </a:bodyPr>
          <a:lstStyle/>
          <a:p>
            <a:r>
              <a:rPr lang="en-US" altLang="zh-TW" sz="4000" dirty="0"/>
              <a:t>the population stratification(</a:t>
            </a:r>
            <a:r>
              <a:rPr lang="zh-TW" altLang="en-US" sz="4000" dirty="0"/>
              <a:t>人群混雜</a:t>
            </a:r>
            <a:r>
              <a:rPr lang="en-US" altLang="zh-TW" sz="4000" dirty="0"/>
              <a:t>)</a:t>
            </a:r>
            <a:endParaRPr lang="zh-TW" altLang="en-US" sz="4000" dirty="0"/>
          </a:p>
        </p:txBody>
      </p:sp>
      <p:sp>
        <p:nvSpPr>
          <p:cNvPr id="3" name="內容版面配置區 2">
            <a:extLst>
              <a:ext uri="{FF2B5EF4-FFF2-40B4-BE49-F238E27FC236}">
                <a16:creationId xmlns:a16="http://schemas.microsoft.com/office/drawing/2014/main" id="{D7537851-AF23-4BD3-9737-55D3015FEC4D}"/>
              </a:ext>
            </a:extLst>
          </p:cNvPr>
          <p:cNvSpPr>
            <a:spLocks noGrp="1"/>
          </p:cNvSpPr>
          <p:nvPr>
            <p:ph idx="1"/>
          </p:nvPr>
        </p:nvSpPr>
        <p:spPr>
          <a:xfrm>
            <a:off x="838200" y="1825625"/>
            <a:ext cx="4675701" cy="4351338"/>
          </a:xfrm>
        </p:spPr>
        <p:txBody>
          <a:bodyPr/>
          <a:lstStyle/>
          <a:p>
            <a:r>
              <a:rPr lang="en-US" altLang="zh-TW" dirty="0"/>
              <a:t>In the genetic study, we need to pay attention to the population stratification problem. </a:t>
            </a:r>
          </a:p>
          <a:p>
            <a:r>
              <a:rPr lang="en-US" altLang="zh-TW" dirty="0"/>
              <a:t>For example, GWAS study</a:t>
            </a:r>
            <a:endParaRPr lang="zh-TW" altLang="en-US" dirty="0"/>
          </a:p>
        </p:txBody>
      </p:sp>
      <p:sp>
        <p:nvSpPr>
          <p:cNvPr id="4" name="投影片編號版面配置區 3">
            <a:extLst>
              <a:ext uri="{FF2B5EF4-FFF2-40B4-BE49-F238E27FC236}">
                <a16:creationId xmlns:a16="http://schemas.microsoft.com/office/drawing/2014/main" id="{94D22D84-DCAF-4F32-8147-0C619BDFC923}"/>
              </a:ext>
            </a:extLst>
          </p:cNvPr>
          <p:cNvSpPr>
            <a:spLocks noGrp="1"/>
          </p:cNvSpPr>
          <p:nvPr>
            <p:ph type="sldNum" sz="quarter" idx="12"/>
          </p:nvPr>
        </p:nvSpPr>
        <p:spPr/>
        <p:txBody>
          <a:bodyPr/>
          <a:lstStyle/>
          <a:p>
            <a:fld id="{42B32856-0948-4E8A-A91F-94156E823626}" type="slidenum">
              <a:rPr lang="zh-TW" altLang="en-US" smtClean="0"/>
              <a:t>37</a:t>
            </a:fld>
            <a:endParaRPr lang="zh-TW" altLang="en-US"/>
          </a:p>
        </p:txBody>
      </p:sp>
      <p:pic>
        <p:nvPicPr>
          <p:cNvPr id="6" name="圖片 5">
            <a:extLst>
              <a:ext uri="{FF2B5EF4-FFF2-40B4-BE49-F238E27FC236}">
                <a16:creationId xmlns:a16="http://schemas.microsoft.com/office/drawing/2014/main" id="{F4217618-F7AA-4625-9065-A18D780198F5}"/>
              </a:ext>
            </a:extLst>
          </p:cNvPr>
          <p:cNvPicPr>
            <a:picLocks noChangeAspect="1"/>
          </p:cNvPicPr>
          <p:nvPr/>
        </p:nvPicPr>
        <p:blipFill>
          <a:blip r:embed="rId2"/>
          <a:stretch>
            <a:fillRect/>
          </a:stretch>
        </p:blipFill>
        <p:spPr>
          <a:xfrm>
            <a:off x="5798870" y="1766074"/>
            <a:ext cx="5033479" cy="4410889"/>
          </a:xfrm>
          <a:prstGeom prst="rect">
            <a:avLst/>
          </a:prstGeom>
        </p:spPr>
      </p:pic>
    </p:spTree>
    <p:extLst>
      <p:ext uri="{BB962C8B-B14F-4D97-AF65-F5344CB8AC3E}">
        <p14:creationId xmlns:p14="http://schemas.microsoft.com/office/powerpoint/2010/main" val="15701342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89991D-1262-46F7-B8B8-878120DC7E24}"/>
              </a:ext>
            </a:extLst>
          </p:cNvPr>
          <p:cNvSpPr>
            <a:spLocks noGrp="1"/>
          </p:cNvSpPr>
          <p:nvPr>
            <p:ph type="title"/>
          </p:nvPr>
        </p:nvSpPr>
        <p:spPr/>
        <p:txBody>
          <a:bodyPr/>
          <a:lstStyle/>
          <a:p>
            <a:r>
              <a:rPr lang="en-US" altLang="zh-TW" dirty="0"/>
              <a:t>Why do we care? An example.(1)</a:t>
            </a:r>
            <a:endParaRPr lang="zh-TW" altLang="en-US" dirty="0"/>
          </a:p>
        </p:txBody>
      </p:sp>
      <p:sp>
        <p:nvSpPr>
          <p:cNvPr id="3" name="內容版面配置區 2">
            <a:extLst>
              <a:ext uri="{FF2B5EF4-FFF2-40B4-BE49-F238E27FC236}">
                <a16:creationId xmlns:a16="http://schemas.microsoft.com/office/drawing/2014/main" id="{7730F41F-DE1A-46E2-BBF0-FAA4A3E01A10}"/>
              </a:ext>
            </a:extLst>
          </p:cNvPr>
          <p:cNvSpPr>
            <a:spLocks noGrp="1"/>
          </p:cNvSpPr>
          <p:nvPr>
            <p:ph idx="1"/>
          </p:nvPr>
        </p:nvSpPr>
        <p:spPr/>
        <p:txBody>
          <a:bodyPr/>
          <a:lstStyle/>
          <a:p>
            <a:r>
              <a:rPr lang="en-US" altLang="zh-TW" dirty="0"/>
              <a:t>Genetics of chopstick (</a:t>
            </a:r>
            <a:r>
              <a:rPr lang="zh-TW" altLang="en-US" dirty="0"/>
              <a:t>筷子</a:t>
            </a:r>
            <a:r>
              <a:rPr lang="en-US" altLang="zh-TW" dirty="0"/>
              <a:t>) use </a:t>
            </a:r>
            <a:endParaRPr lang="zh-TW" altLang="en-US" dirty="0"/>
          </a:p>
        </p:txBody>
      </p:sp>
      <p:sp>
        <p:nvSpPr>
          <p:cNvPr id="4" name="投影片編號版面配置區 3">
            <a:extLst>
              <a:ext uri="{FF2B5EF4-FFF2-40B4-BE49-F238E27FC236}">
                <a16:creationId xmlns:a16="http://schemas.microsoft.com/office/drawing/2014/main" id="{8FDE3534-5F76-47EA-97AC-B445ED069B9E}"/>
              </a:ext>
            </a:extLst>
          </p:cNvPr>
          <p:cNvSpPr>
            <a:spLocks noGrp="1"/>
          </p:cNvSpPr>
          <p:nvPr>
            <p:ph type="sldNum" sz="quarter" idx="12"/>
          </p:nvPr>
        </p:nvSpPr>
        <p:spPr/>
        <p:txBody>
          <a:bodyPr/>
          <a:lstStyle/>
          <a:p>
            <a:fld id="{42B32856-0948-4E8A-A91F-94156E823626}" type="slidenum">
              <a:rPr lang="zh-TW" altLang="en-US" smtClean="0"/>
              <a:t>38</a:t>
            </a:fld>
            <a:endParaRPr lang="zh-TW" altLang="en-US"/>
          </a:p>
        </p:txBody>
      </p:sp>
      <p:graphicFrame>
        <p:nvGraphicFramePr>
          <p:cNvPr id="5" name="表格 5">
            <a:extLst>
              <a:ext uri="{FF2B5EF4-FFF2-40B4-BE49-F238E27FC236}">
                <a16:creationId xmlns:a16="http://schemas.microsoft.com/office/drawing/2014/main" id="{142029AF-7552-4C13-9D27-91667CC6FFE0}"/>
              </a:ext>
            </a:extLst>
          </p:cNvPr>
          <p:cNvGraphicFramePr>
            <a:graphicFrameLocks noGrp="1"/>
          </p:cNvGraphicFramePr>
          <p:nvPr/>
        </p:nvGraphicFramePr>
        <p:xfrm>
          <a:off x="178318" y="2319696"/>
          <a:ext cx="8128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4325276"/>
                    </a:ext>
                  </a:extLst>
                </a:gridCol>
                <a:gridCol w="2032000">
                  <a:extLst>
                    <a:ext uri="{9D8B030D-6E8A-4147-A177-3AD203B41FA5}">
                      <a16:colId xmlns:a16="http://schemas.microsoft.com/office/drawing/2014/main" val="1376109346"/>
                    </a:ext>
                  </a:extLst>
                </a:gridCol>
                <a:gridCol w="2032000">
                  <a:extLst>
                    <a:ext uri="{9D8B030D-6E8A-4147-A177-3AD203B41FA5}">
                      <a16:colId xmlns:a16="http://schemas.microsoft.com/office/drawing/2014/main" val="2524637794"/>
                    </a:ext>
                  </a:extLst>
                </a:gridCol>
                <a:gridCol w="2032000">
                  <a:extLst>
                    <a:ext uri="{9D8B030D-6E8A-4147-A177-3AD203B41FA5}">
                      <a16:colId xmlns:a16="http://schemas.microsoft.com/office/drawing/2014/main" val="639469551"/>
                    </a:ext>
                  </a:extLst>
                </a:gridCol>
              </a:tblGrid>
              <a:tr h="370840">
                <a:tc>
                  <a:txBody>
                    <a:bodyPr/>
                    <a:lstStyle/>
                    <a:p>
                      <a:r>
                        <a:rPr lang="en-US" altLang="zh-TW" dirty="0"/>
                        <a:t>Americans</a:t>
                      </a:r>
                      <a:endParaRPr lang="zh-TW" altLang="en-US" dirty="0"/>
                    </a:p>
                  </a:txBody>
                  <a:tcPr/>
                </a:tc>
                <a:tc gridSpan="3">
                  <a:txBody>
                    <a:bodyPr/>
                    <a:lstStyle/>
                    <a:p>
                      <a:r>
                        <a:rPr lang="en-US" altLang="zh-TW" dirty="0"/>
                        <a:t>Use of chopsticks</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131197781"/>
                  </a:ext>
                </a:extLst>
              </a:tr>
              <a:tr h="370840">
                <a:tc>
                  <a:txBody>
                    <a:bodyPr/>
                    <a:lstStyle/>
                    <a:p>
                      <a:r>
                        <a:rPr lang="en-US" altLang="zh-TW" dirty="0"/>
                        <a:t>Allele (gene)</a:t>
                      </a:r>
                      <a:endParaRPr lang="zh-TW" altLang="en-US" dirty="0"/>
                    </a:p>
                  </a:txBody>
                  <a:tcPr/>
                </a:tc>
                <a:tc>
                  <a:txBody>
                    <a:bodyPr/>
                    <a:lstStyle/>
                    <a:p>
                      <a:r>
                        <a:rPr lang="en-US" altLang="zh-TW" dirty="0"/>
                        <a:t>Yes</a:t>
                      </a:r>
                      <a:endParaRPr lang="zh-TW" altLang="en-US" dirty="0"/>
                    </a:p>
                  </a:txBody>
                  <a:tcPr/>
                </a:tc>
                <a:tc>
                  <a:txBody>
                    <a:bodyPr/>
                    <a:lstStyle/>
                    <a:p>
                      <a:r>
                        <a:rPr lang="en-US" altLang="zh-TW" dirty="0"/>
                        <a:t>No</a:t>
                      </a:r>
                      <a:endParaRPr lang="zh-TW" altLang="en-US" dirty="0"/>
                    </a:p>
                  </a:txBody>
                  <a:tcPr/>
                </a:tc>
                <a:tc>
                  <a:txBody>
                    <a:bodyPr/>
                    <a:lstStyle/>
                    <a:p>
                      <a:r>
                        <a:rPr lang="en-US" altLang="zh-TW" dirty="0"/>
                        <a:t>Total</a:t>
                      </a:r>
                      <a:endParaRPr lang="zh-TW" altLang="en-US" dirty="0"/>
                    </a:p>
                  </a:txBody>
                  <a:tcPr/>
                </a:tc>
                <a:extLst>
                  <a:ext uri="{0D108BD9-81ED-4DB2-BD59-A6C34878D82A}">
                    <a16:rowId xmlns:a16="http://schemas.microsoft.com/office/drawing/2014/main" val="4015432625"/>
                  </a:ext>
                </a:extLst>
              </a:tr>
              <a:tr h="370840">
                <a:tc>
                  <a:txBody>
                    <a:bodyPr/>
                    <a:lstStyle/>
                    <a:p>
                      <a:r>
                        <a:rPr lang="en-US" altLang="zh-TW" dirty="0"/>
                        <a:t>A1</a:t>
                      </a:r>
                      <a:endParaRPr lang="zh-TW" altLang="en-US" dirty="0"/>
                    </a:p>
                  </a:txBody>
                  <a:tcPr/>
                </a:tc>
                <a:tc>
                  <a:txBody>
                    <a:bodyPr/>
                    <a:lstStyle/>
                    <a:p>
                      <a:r>
                        <a:rPr lang="en-US" altLang="zh-TW" dirty="0"/>
                        <a:t>320</a:t>
                      </a:r>
                      <a:endParaRPr lang="zh-TW" altLang="en-US" dirty="0"/>
                    </a:p>
                  </a:txBody>
                  <a:tcPr/>
                </a:tc>
                <a:tc>
                  <a:txBody>
                    <a:bodyPr/>
                    <a:lstStyle/>
                    <a:p>
                      <a:r>
                        <a:rPr lang="en-US" altLang="zh-TW" dirty="0"/>
                        <a:t>320</a:t>
                      </a:r>
                      <a:endParaRPr lang="zh-TW" altLang="en-US" dirty="0"/>
                    </a:p>
                  </a:txBody>
                  <a:tcPr/>
                </a:tc>
                <a:tc>
                  <a:txBody>
                    <a:bodyPr/>
                    <a:lstStyle/>
                    <a:p>
                      <a:r>
                        <a:rPr lang="en-US" altLang="zh-TW" dirty="0"/>
                        <a:t>640</a:t>
                      </a:r>
                      <a:endParaRPr lang="zh-TW" altLang="en-US" dirty="0"/>
                    </a:p>
                  </a:txBody>
                  <a:tcPr/>
                </a:tc>
                <a:extLst>
                  <a:ext uri="{0D108BD9-81ED-4DB2-BD59-A6C34878D82A}">
                    <a16:rowId xmlns:a16="http://schemas.microsoft.com/office/drawing/2014/main" val="3296818778"/>
                  </a:ext>
                </a:extLst>
              </a:tr>
              <a:tr h="370840">
                <a:tc>
                  <a:txBody>
                    <a:bodyPr/>
                    <a:lstStyle/>
                    <a:p>
                      <a:r>
                        <a:rPr lang="en-US" altLang="zh-TW" dirty="0"/>
                        <a:t>A2</a:t>
                      </a:r>
                      <a:endParaRPr lang="zh-TW" altLang="en-US" dirty="0"/>
                    </a:p>
                  </a:txBody>
                  <a:tcPr/>
                </a:tc>
                <a:tc>
                  <a:txBody>
                    <a:bodyPr/>
                    <a:lstStyle/>
                    <a:p>
                      <a:r>
                        <a:rPr lang="en-US" altLang="zh-TW" dirty="0"/>
                        <a:t>80</a:t>
                      </a:r>
                      <a:endParaRPr lang="zh-TW" altLang="en-US" dirty="0"/>
                    </a:p>
                  </a:txBody>
                  <a:tcPr/>
                </a:tc>
                <a:tc>
                  <a:txBody>
                    <a:bodyPr/>
                    <a:lstStyle/>
                    <a:p>
                      <a:r>
                        <a:rPr lang="en-US" altLang="zh-TW" dirty="0"/>
                        <a:t>80</a:t>
                      </a:r>
                      <a:endParaRPr lang="zh-TW" altLang="en-US" dirty="0"/>
                    </a:p>
                  </a:txBody>
                  <a:tcPr/>
                </a:tc>
                <a:tc>
                  <a:txBody>
                    <a:bodyPr/>
                    <a:lstStyle/>
                    <a:p>
                      <a:r>
                        <a:rPr lang="en-US" altLang="zh-TW" dirty="0"/>
                        <a:t>160</a:t>
                      </a:r>
                      <a:endParaRPr lang="zh-TW" altLang="en-US" dirty="0"/>
                    </a:p>
                  </a:txBody>
                  <a:tcPr/>
                </a:tc>
                <a:extLst>
                  <a:ext uri="{0D108BD9-81ED-4DB2-BD59-A6C34878D82A}">
                    <a16:rowId xmlns:a16="http://schemas.microsoft.com/office/drawing/2014/main" val="2702566018"/>
                  </a:ext>
                </a:extLst>
              </a:tr>
              <a:tr h="370840">
                <a:tc>
                  <a:txBody>
                    <a:bodyPr/>
                    <a:lstStyle/>
                    <a:p>
                      <a:r>
                        <a:rPr lang="en-US" altLang="zh-TW" dirty="0"/>
                        <a:t>Total</a:t>
                      </a:r>
                      <a:endParaRPr lang="zh-TW" altLang="en-US" dirty="0"/>
                    </a:p>
                  </a:txBody>
                  <a:tcPr/>
                </a:tc>
                <a:tc>
                  <a:txBody>
                    <a:bodyPr/>
                    <a:lstStyle/>
                    <a:p>
                      <a:r>
                        <a:rPr lang="en-US" altLang="zh-TW" dirty="0"/>
                        <a:t>400</a:t>
                      </a:r>
                      <a:endParaRPr lang="zh-TW" altLang="en-US" dirty="0"/>
                    </a:p>
                  </a:txBody>
                  <a:tcPr/>
                </a:tc>
                <a:tc>
                  <a:txBody>
                    <a:bodyPr/>
                    <a:lstStyle/>
                    <a:p>
                      <a:r>
                        <a:rPr lang="en-US" altLang="zh-TW" dirty="0"/>
                        <a:t>400</a:t>
                      </a:r>
                      <a:endParaRPr lang="zh-TW" altLang="en-US" dirty="0"/>
                    </a:p>
                  </a:txBody>
                  <a:tcPr/>
                </a:tc>
                <a:tc>
                  <a:txBody>
                    <a:bodyPr/>
                    <a:lstStyle/>
                    <a:p>
                      <a:r>
                        <a:rPr lang="en-US" altLang="zh-TW" dirty="0"/>
                        <a:t>800</a:t>
                      </a:r>
                      <a:endParaRPr lang="zh-TW" altLang="en-US" dirty="0"/>
                    </a:p>
                  </a:txBody>
                  <a:tcPr/>
                </a:tc>
                <a:extLst>
                  <a:ext uri="{0D108BD9-81ED-4DB2-BD59-A6C34878D82A}">
                    <a16:rowId xmlns:a16="http://schemas.microsoft.com/office/drawing/2014/main" val="1190271713"/>
                  </a:ext>
                </a:extLst>
              </a:tr>
            </a:tbl>
          </a:graphicData>
        </a:graphic>
      </p:graphicFrame>
      <p:graphicFrame>
        <p:nvGraphicFramePr>
          <p:cNvPr id="6" name="表格 5">
            <a:extLst>
              <a:ext uri="{FF2B5EF4-FFF2-40B4-BE49-F238E27FC236}">
                <a16:creationId xmlns:a16="http://schemas.microsoft.com/office/drawing/2014/main" id="{A7A6BDAE-DD0B-4305-98E9-D8D58B191CAB}"/>
              </a:ext>
            </a:extLst>
          </p:cNvPr>
          <p:cNvGraphicFramePr>
            <a:graphicFrameLocks noGrp="1"/>
          </p:cNvGraphicFramePr>
          <p:nvPr/>
        </p:nvGraphicFramePr>
        <p:xfrm>
          <a:off x="178318" y="4422670"/>
          <a:ext cx="8128000" cy="185420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04325276"/>
                    </a:ext>
                  </a:extLst>
                </a:gridCol>
                <a:gridCol w="2032000">
                  <a:extLst>
                    <a:ext uri="{9D8B030D-6E8A-4147-A177-3AD203B41FA5}">
                      <a16:colId xmlns:a16="http://schemas.microsoft.com/office/drawing/2014/main" val="1376109346"/>
                    </a:ext>
                  </a:extLst>
                </a:gridCol>
                <a:gridCol w="2032000">
                  <a:extLst>
                    <a:ext uri="{9D8B030D-6E8A-4147-A177-3AD203B41FA5}">
                      <a16:colId xmlns:a16="http://schemas.microsoft.com/office/drawing/2014/main" val="2524637794"/>
                    </a:ext>
                  </a:extLst>
                </a:gridCol>
                <a:gridCol w="2032000">
                  <a:extLst>
                    <a:ext uri="{9D8B030D-6E8A-4147-A177-3AD203B41FA5}">
                      <a16:colId xmlns:a16="http://schemas.microsoft.com/office/drawing/2014/main" val="639469551"/>
                    </a:ext>
                  </a:extLst>
                </a:gridCol>
              </a:tblGrid>
              <a:tr h="370840">
                <a:tc>
                  <a:txBody>
                    <a:bodyPr/>
                    <a:lstStyle/>
                    <a:p>
                      <a:r>
                        <a:rPr lang="en-US" altLang="zh-TW" dirty="0"/>
                        <a:t>Chinese</a:t>
                      </a:r>
                      <a:endParaRPr lang="zh-TW" altLang="en-US" dirty="0"/>
                    </a:p>
                  </a:txBody>
                  <a:tcPr/>
                </a:tc>
                <a:tc gridSpan="3">
                  <a:txBody>
                    <a:bodyPr/>
                    <a:lstStyle/>
                    <a:p>
                      <a:r>
                        <a:rPr lang="en-US" altLang="zh-TW" dirty="0"/>
                        <a:t>Use of chopsticks</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131197781"/>
                  </a:ext>
                </a:extLst>
              </a:tr>
              <a:tr h="370840">
                <a:tc>
                  <a:txBody>
                    <a:bodyPr/>
                    <a:lstStyle/>
                    <a:p>
                      <a:r>
                        <a:rPr lang="en-US" altLang="zh-TW" dirty="0"/>
                        <a:t>Allele (gene)</a:t>
                      </a:r>
                      <a:endParaRPr lang="zh-TW" altLang="en-US" dirty="0"/>
                    </a:p>
                  </a:txBody>
                  <a:tcPr/>
                </a:tc>
                <a:tc>
                  <a:txBody>
                    <a:bodyPr/>
                    <a:lstStyle/>
                    <a:p>
                      <a:r>
                        <a:rPr lang="en-US" altLang="zh-TW" dirty="0"/>
                        <a:t>Yes</a:t>
                      </a:r>
                      <a:endParaRPr lang="zh-TW" altLang="en-US" dirty="0"/>
                    </a:p>
                  </a:txBody>
                  <a:tcPr/>
                </a:tc>
                <a:tc>
                  <a:txBody>
                    <a:bodyPr/>
                    <a:lstStyle/>
                    <a:p>
                      <a:r>
                        <a:rPr lang="en-US" altLang="zh-TW" dirty="0"/>
                        <a:t>No</a:t>
                      </a:r>
                      <a:endParaRPr lang="zh-TW" altLang="en-US" dirty="0"/>
                    </a:p>
                  </a:txBody>
                  <a:tcPr/>
                </a:tc>
                <a:tc>
                  <a:txBody>
                    <a:bodyPr/>
                    <a:lstStyle/>
                    <a:p>
                      <a:r>
                        <a:rPr lang="en-US" altLang="zh-TW" dirty="0"/>
                        <a:t>Total</a:t>
                      </a:r>
                      <a:endParaRPr lang="zh-TW" altLang="en-US" dirty="0"/>
                    </a:p>
                  </a:txBody>
                  <a:tcPr/>
                </a:tc>
                <a:extLst>
                  <a:ext uri="{0D108BD9-81ED-4DB2-BD59-A6C34878D82A}">
                    <a16:rowId xmlns:a16="http://schemas.microsoft.com/office/drawing/2014/main" val="4015432625"/>
                  </a:ext>
                </a:extLst>
              </a:tr>
              <a:tr h="370840">
                <a:tc>
                  <a:txBody>
                    <a:bodyPr/>
                    <a:lstStyle/>
                    <a:p>
                      <a:r>
                        <a:rPr lang="en-US" altLang="zh-TW" dirty="0"/>
                        <a:t>A1</a:t>
                      </a:r>
                      <a:endParaRPr lang="zh-TW" altLang="en-US" dirty="0"/>
                    </a:p>
                  </a:txBody>
                  <a:tcPr/>
                </a:tc>
                <a:tc>
                  <a:txBody>
                    <a:bodyPr/>
                    <a:lstStyle/>
                    <a:p>
                      <a:r>
                        <a:rPr lang="en-US" altLang="zh-TW" dirty="0"/>
                        <a:t>320</a:t>
                      </a:r>
                      <a:endParaRPr lang="zh-TW" altLang="en-US" dirty="0"/>
                    </a:p>
                  </a:txBody>
                  <a:tcPr/>
                </a:tc>
                <a:tc>
                  <a:txBody>
                    <a:bodyPr/>
                    <a:lstStyle/>
                    <a:p>
                      <a:r>
                        <a:rPr lang="en-US" altLang="zh-TW" dirty="0"/>
                        <a:t>20</a:t>
                      </a:r>
                      <a:endParaRPr lang="zh-TW" altLang="en-US" dirty="0"/>
                    </a:p>
                  </a:txBody>
                  <a:tcPr/>
                </a:tc>
                <a:tc>
                  <a:txBody>
                    <a:bodyPr/>
                    <a:lstStyle/>
                    <a:p>
                      <a:r>
                        <a:rPr lang="en-US" altLang="zh-TW" dirty="0"/>
                        <a:t>340</a:t>
                      </a:r>
                      <a:endParaRPr lang="zh-TW" altLang="en-US" dirty="0"/>
                    </a:p>
                  </a:txBody>
                  <a:tcPr/>
                </a:tc>
                <a:extLst>
                  <a:ext uri="{0D108BD9-81ED-4DB2-BD59-A6C34878D82A}">
                    <a16:rowId xmlns:a16="http://schemas.microsoft.com/office/drawing/2014/main" val="3296818778"/>
                  </a:ext>
                </a:extLst>
              </a:tr>
              <a:tr h="370840">
                <a:tc>
                  <a:txBody>
                    <a:bodyPr/>
                    <a:lstStyle/>
                    <a:p>
                      <a:r>
                        <a:rPr lang="en-US" altLang="zh-TW" dirty="0"/>
                        <a:t>A2</a:t>
                      </a:r>
                      <a:endParaRPr lang="zh-TW" altLang="en-US" dirty="0"/>
                    </a:p>
                  </a:txBody>
                  <a:tcPr/>
                </a:tc>
                <a:tc>
                  <a:txBody>
                    <a:bodyPr/>
                    <a:lstStyle/>
                    <a:p>
                      <a:r>
                        <a:rPr lang="en-US" altLang="zh-TW" dirty="0"/>
                        <a:t>320</a:t>
                      </a:r>
                      <a:endParaRPr lang="zh-TW" altLang="en-US" dirty="0"/>
                    </a:p>
                  </a:txBody>
                  <a:tcPr/>
                </a:tc>
                <a:tc>
                  <a:txBody>
                    <a:bodyPr/>
                    <a:lstStyle/>
                    <a:p>
                      <a:r>
                        <a:rPr lang="en-US" altLang="zh-TW" dirty="0"/>
                        <a:t>20</a:t>
                      </a:r>
                      <a:endParaRPr lang="zh-TW" altLang="en-US" dirty="0"/>
                    </a:p>
                  </a:txBody>
                  <a:tcPr/>
                </a:tc>
                <a:tc>
                  <a:txBody>
                    <a:bodyPr/>
                    <a:lstStyle/>
                    <a:p>
                      <a:r>
                        <a:rPr lang="en-US" altLang="zh-TW" dirty="0"/>
                        <a:t>340</a:t>
                      </a:r>
                      <a:endParaRPr lang="zh-TW" altLang="en-US" dirty="0"/>
                    </a:p>
                  </a:txBody>
                  <a:tcPr/>
                </a:tc>
                <a:extLst>
                  <a:ext uri="{0D108BD9-81ED-4DB2-BD59-A6C34878D82A}">
                    <a16:rowId xmlns:a16="http://schemas.microsoft.com/office/drawing/2014/main" val="2702566018"/>
                  </a:ext>
                </a:extLst>
              </a:tr>
              <a:tr h="370840">
                <a:tc>
                  <a:txBody>
                    <a:bodyPr/>
                    <a:lstStyle/>
                    <a:p>
                      <a:r>
                        <a:rPr lang="en-US" altLang="zh-TW" dirty="0"/>
                        <a:t>Total</a:t>
                      </a:r>
                      <a:endParaRPr lang="zh-TW" altLang="en-US" dirty="0"/>
                    </a:p>
                  </a:txBody>
                  <a:tcPr/>
                </a:tc>
                <a:tc>
                  <a:txBody>
                    <a:bodyPr/>
                    <a:lstStyle/>
                    <a:p>
                      <a:r>
                        <a:rPr lang="en-US" altLang="zh-TW" dirty="0"/>
                        <a:t>640</a:t>
                      </a:r>
                      <a:endParaRPr lang="zh-TW" altLang="en-US" dirty="0"/>
                    </a:p>
                  </a:txBody>
                  <a:tcPr/>
                </a:tc>
                <a:tc>
                  <a:txBody>
                    <a:bodyPr/>
                    <a:lstStyle/>
                    <a:p>
                      <a:r>
                        <a:rPr lang="en-US" altLang="zh-TW" dirty="0"/>
                        <a:t>40</a:t>
                      </a:r>
                      <a:endParaRPr lang="zh-TW" altLang="en-US" dirty="0"/>
                    </a:p>
                  </a:txBody>
                  <a:tcPr/>
                </a:tc>
                <a:tc>
                  <a:txBody>
                    <a:bodyPr/>
                    <a:lstStyle/>
                    <a:p>
                      <a:r>
                        <a:rPr lang="en-US" altLang="zh-TW" dirty="0"/>
                        <a:t>680</a:t>
                      </a:r>
                      <a:endParaRPr lang="zh-TW" altLang="en-US" dirty="0"/>
                    </a:p>
                  </a:txBody>
                  <a:tcPr/>
                </a:tc>
                <a:extLst>
                  <a:ext uri="{0D108BD9-81ED-4DB2-BD59-A6C34878D82A}">
                    <a16:rowId xmlns:a16="http://schemas.microsoft.com/office/drawing/2014/main" val="1190271713"/>
                  </a:ext>
                </a:extLst>
              </a:tr>
            </a:tbl>
          </a:graphicData>
        </a:graphic>
      </p:graphicFrame>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3AF1D3C7-B033-460A-8FB2-3FE514EAA251}"/>
                  </a:ext>
                </a:extLst>
              </p:cNvPr>
              <p:cNvSpPr txBox="1"/>
              <p:nvPr/>
            </p:nvSpPr>
            <p:spPr>
              <a:xfrm>
                <a:off x="9226679" y="3882198"/>
                <a:ext cx="2051439" cy="369332"/>
              </a:xfrm>
              <a:prstGeom prst="rect">
                <a:avLst/>
              </a:prstGeom>
              <a:noFill/>
            </p:spPr>
            <p:txBody>
              <a:bodyPr wrap="square" rtlCol="0">
                <a:spAutoFit/>
              </a:bodyPr>
              <a:lstStyle/>
              <a:p>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𝜒</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=0</m:t>
                    </m:r>
                  </m:oMath>
                </a14:m>
                <a:r>
                  <a:rPr lang="en-US" altLang="zh-TW" b="0" dirty="0"/>
                  <a:t>, </a:t>
                </a:r>
                <a:r>
                  <a:rPr lang="en-US" altLang="zh-TW" dirty="0"/>
                  <a:t>P-value = 1</a:t>
                </a:r>
                <a:endParaRPr lang="zh-TW" altLang="en-US" dirty="0"/>
              </a:p>
            </p:txBody>
          </p:sp>
        </mc:Choice>
        <mc:Fallback xmlns="">
          <p:sp>
            <p:nvSpPr>
              <p:cNvPr id="7" name="文字方塊 6">
                <a:extLst>
                  <a:ext uri="{FF2B5EF4-FFF2-40B4-BE49-F238E27FC236}">
                    <a16:creationId xmlns:a16="http://schemas.microsoft.com/office/drawing/2014/main" id="{3AF1D3C7-B033-460A-8FB2-3FE514EAA251}"/>
                  </a:ext>
                </a:extLst>
              </p:cNvPr>
              <p:cNvSpPr txBox="1">
                <a:spLocks noRot="1" noChangeAspect="1" noMove="1" noResize="1" noEditPoints="1" noAdjustHandles="1" noChangeArrowheads="1" noChangeShapeType="1" noTextEdit="1"/>
              </p:cNvSpPr>
              <p:nvPr/>
            </p:nvSpPr>
            <p:spPr>
              <a:xfrm>
                <a:off x="9226679" y="3882198"/>
                <a:ext cx="2051439" cy="369332"/>
              </a:xfrm>
              <a:prstGeom prst="rect">
                <a:avLst/>
              </a:prstGeom>
              <a:blipFill>
                <a:blip r:embed="rId2"/>
                <a:stretch>
                  <a:fillRect t="-10000" b="-26667"/>
                </a:stretch>
              </a:blipFill>
            </p:spPr>
            <p:txBody>
              <a:bodyPr/>
              <a:lstStyle/>
              <a:p>
                <a:r>
                  <a:rPr lang="zh-TW" altLang="en-US">
                    <a:noFill/>
                  </a:rPr>
                  <a:t> </a:t>
                </a:r>
              </a:p>
            </p:txBody>
          </p:sp>
        </mc:Fallback>
      </mc:AlternateContent>
      <p:sp>
        <p:nvSpPr>
          <p:cNvPr id="10" name="文字方塊 9">
            <a:extLst>
              <a:ext uri="{FF2B5EF4-FFF2-40B4-BE49-F238E27FC236}">
                <a16:creationId xmlns:a16="http://schemas.microsoft.com/office/drawing/2014/main" id="{36490128-21BD-411C-9A04-E79F090528DE}"/>
              </a:ext>
            </a:extLst>
          </p:cNvPr>
          <p:cNvSpPr txBox="1"/>
          <p:nvPr/>
        </p:nvSpPr>
        <p:spPr>
          <a:xfrm>
            <a:off x="1660850" y="6351246"/>
            <a:ext cx="6096000" cy="369332"/>
          </a:xfrm>
          <a:prstGeom prst="rect">
            <a:avLst/>
          </a:prstGeom>
          <a:noFill/>
        </p:spPr>
        <p:txBody>
          <a:bodyPr wrap="square">
            <a:spAutoFit/>
          </a:bodyPr>
          <a:lstStyle/>
          <a:p>
            <a:r>
              <a:rPr lang="en-US" altLang="zh-TW" dirty="0" err="1"/>
              <a:t>Hamer&amp;Sirota</a:t>
            </a:r>
            <a:r>
              <a:rPr lang="en-US" altLang="zh-TW" dirty="0"/>
              <a:t>, Molecular Psychiatry (2000) </a:t>
            </a:r>
            <a:endParaRPr lang="zh-TW" altLang="en-US" dirty="0"/>
          </a:p>
        </p:txBody>
      </p:sp>
      <p:graphicFrame>
        <p:nvGraphicFramePr>
          <p:cNvPr id="11" name="圖表 10">
            <a:extLst>
              <a:ext uri="{FF2B5EF4-FFF2-40B4-BE49-F238E27FC236}">
                <a16:creationId xmlns:a16="http://schemas.microsoft.com/office/drawing/2014/main" id="{13A1CB36-95E2-438B-BB6C-D022890B8047}"/>
              </a:ext>
            </a:extLst>
          </p:cNvPr>
          <p:cNvGraphicFramePr>
            <a:graphicFrameLocks/>
          </p:cNvGraphicFramePr>
          <p:nvPr/>
        </p:nvGraphicFramePr>
        <p:xfrm>
          <a:off x="8029510" y="2184759"/>
          <a:ext cx="2394339" cy="174716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圖表 11">
            <a:extLst>
              <a:ext uri="{FF2B5EF4-FFF2-40B4-BE49-F238E27FC236}">
                <a16:creationId xmlns:a16="http://schemas.microsoft.com/office/drawing/2014/main" id="{B797203B-D8C1-4071-92A1-A121F12E6389}"/>
              </a:ext>
            </a:extLst>
          </p:cNvPr>
          <p:cNvGraphicFramePr>
            <a:graphicFrameLocks/>
          </p:cNvGraphicFramePr>
          <p:nvPr/>
        </p:nvGraphicFramePr>
        <p:xfrm>
          <a:off x="9520853" y="2171802"/>
          <a:ext cx="2394339" cy="1747168"/>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13" name="文字方塊 12">
                <a:extLst>
                  <a:ext uri="{FF2B5EF4-FFF2-40B4-BE49-F238E27FC236}">
                    <a16:creationId xmlns:a16="http://schemas.microsoft.com/office/drawing/2014/main" id="{53029318-1D8D-421C-AC79-38540DF5073B}"/>
                  </a:ext>
                </a:extLst>
              </p:cNvPr>
              <p:cNvSpPr txBox="1"/>
              <p:nvPr/>
            </p:nvSpPr>
            <p:spPr>
              <a:xfrm>
                <a:off x="9209183" y="6021859"/>
                <a:ext cx="2051439" cy="369332"/>
              </a:xfrm>
              <a:prstGeom prst="rect">
                <a:avLst/>
              </a:prstGeom>
              <a:noFill/>
            </p:spPr>
            <p:txBody>
              <a:bodyPr wrap="square" rtlCol="0">
                <a:spAutoFit/>
              </a:bodyPr>
              <a:lstStyle/>
              <a:p>
                <a14:m>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𝜒</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=0</m:t>
                    </m:r>
                  </m:oMath>
                </a14:m>
                <a:r>
                  <a:rPr lang="en-US" altLang="zh-TW" b="0" dirty="0"/>
                  <a:t>, </a:t>
                </a:r>
                <a:r>
                  <a:rPr lang="en-US" altLang="zh-TW" dirty="0"/>
                  <a:t>P-value = 1</a:t>
                </a:r>
                <a:endParaRPr lang="zh-TW" altLang="en-US" dirty="0"/>
              </a:p>
            </p:txBody>
          </p:sp>
        </mc:Choice>
        <mc:Fallback xmlns="">
          <p:sp>
            <p:nvSpPr>
              <p:cNvPr id="13" name="文字方塊 12">
                <a:extLst>
                  <a:ext uri="{FF2B5EF4-FFF2-40B4-BE49-F238E27FC236}">
                    <a16:creationId xmlns:a16="http://schemas.microsoft.com/office/drawing/2014/main" id="{53029318-1D8D-421C-AC79-38540DF5073B}"/>
                  </a:ext>
                </a:extLst>
              </p:cNvPr>
              <p:cNvSpPr txBox="1">
                <a:spLocks noRot="1" noChangeAspect="1" noMove="1" noResize="1" noEditPoints="1" noAdjustHandles="1" noChangeArrowheads="1" noChangeShapeType="1" noTextEdit="1"/>
              </p:cNvSpPr>
              <p:nvPr/>
            </p:nvSpPr>
            <p:spPr>
              <a:xfrm>
                <a:off x="9209183" y="6021859"/>
                <a:ext cx="2051439" cy="369332"/>
              </a:xfrm>
              <a:prstGeom prst="rect">
                <a:avLst/>
              </a:prstGeom>
              <a:blipFill>
                <a:blip r:embed="rId5"/>
                <a:stretch>
                  <a:fillRect t="-10000" b="-26667"/>
                </a:stretch>
              </a:blipFill>
            </p:spPr>
            <p:txBody>
              <a:bodyPr/>
              <a:lstStyle/>
              <a:p>
                <a:r>
                  <a:rPr lang="zh-TW" altLang="en-US">
                    <a:noFill/>
                  </a:rPr>
                  <a:t> </a:t>
                </a:r>
              </a:p>
            </p:txBody>
          </p:sp>
        </mc:Fallback>
      </mc:AlternateContent>
      <p:graphicFrame>
        <p:nvGraphicFramePr>
          <p:cNvPr id="14" name="圖表 13">
            <a:extLst>
              <a:ext uri="{FF2B5EF4-FFF2-40B4-BE49-F238E27FC236}">
                <a16:creationId xmlns:a16="http://schemas.microsoft.com/office/drawing/2014/main" id="{849A4375-8E4B-4C37-B51E-4E1613A0A660}"/>
              </a:ext>
            </a:extLst>
          </p:cNvPr>
          <p:cNvGraphicFramePr>
            <a:graphicFrameLocks/>
          </p:cNvGraphicFramePr>
          <p:nvPr/>
        </p:nvGraphicFramePr>
        <p:xfrm>
          <a:off x="8190722" y="4409253"/>
          <a:ext cx="2233127" cy="1708899"/>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5" name="圖表 14">
            <a:extLst>
              <a:ext uri="{FF2B5EF4-FFF2-40B4-BE49-F238E27FC236}">
                <a16:creationId xmlns:a16="http://schemas.microsoft.com/office/drawing/2014/main" id="{061195E2-C8FD-4F5B-AACD-0122B4336728}"/>
              </a:ext>
            </a:extLst>
          </p:cNvPr>
          <p:cNvGraphicFramePr>
            <a:graphicFrameLocks/>
          </p:cNvGraphicFramePr>
          <p:nvPr/>
        </p:nvGraphicFramePr>
        <p:xfrm>
          <a:off x="9682065" y="4370984"/>
          <a:ext cx="2233127" cy="1747168"/>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33166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89991D-1262-46F7-B8B8-878120DC7E24}"/>
              </a:ext>
            </a:extLst>
          </p:cNvPr>
          <p:cNvSpPr>
            <a:spLocks noGrp="1"/>
          </p:cNvSpPr>
          <p:nvPr>
            <p:ph type="title"/>
          </p:nvPr>
        </p:nvSpPr>
        <p:spPr/>
        <p:txBody>
          <a:bodyPr/>
          <a:lstStyle/>
          <a:p>
            <a:r>
              <a:rPr lang="en-US" altLang="zh-TW" dirty="0"/>
              <a:t>Why do we care? An example.(2)</a:t>
            </a:r>
            <a:endParaRPr lang="zh-TW" altLang="en-US" dirty="0"/>
          </a:p>
        </p:txBody>
      </p:sp>
      <p:sp>
        <p:nvSpPr>
          <p:cNvPr id="3" name="內容版面配置區 2">
            <a:extLst>
              <a:ext uri="{FF2B5EF4-FFF2-40B4-BE49-F238E27FC236}">
                <a16:creationId xmlns:a16="http://schemas.microsoft.com/office/drawing/2014/main" id="{7730F41F-DE1A-46E2-BBF0-FAA4A3E01A10}"/>
              </a:ext>
            </a:extLst>
          </p:cNvPr>
          <p:cNvSpPr>
            <a:spLocks noGrp="1"/>
          </p:cNvSpPr>
          <p:nvPr>
            <p:ph idx="1"/>
          </p:nvPr>
        </p:nvSpPr>
        <p:spPr/>
        <p:txBody>
          <a:bodyPr/>
          <a:lstStyle/>
          <a:p>
            <a:r>
              <a:rPr lang="en-US" altLang="zh-TW" dirty="0"/>
              <a:t>Genetics of chopstick (</a:t>
            </a:r>
            <a:r>
              <a:rPr lang="zh-TW" altLang="en-US" dirty="0"/>
              <a:t>筷子</a:t>
            </a:r>
            <a:r>
              <a:rPr lang="en-US" altLang="zh-TW" dirty="0"/>
              <a:t>) use </a:t>
            </a:r>
            <a:endParaRPr lang="zh-TW" altLang="en-US" dirty="0"/>
          </a:p>
        </p:txBody>
      </p:sp>
      <p:sp>
        <p:nvSpPr>
          <p:cNvPr id="4" name="投影片編號版面配置區 3">
            <a:extLst>
              <a:ext uri="{FF2B5EF4-FFF2-40B4-BE49-F238E27FC236}">
                <a16:creationId xmlns:a16="http://schemas.microsoft.com/office/drawing/2014/main" id="{8FDE3534-5F76-47EA-97AC-B445ED069B9E}"/>
              </a:ext>
            </a:extLst>
          </p:cNvPr>
          <p:cNvSpPr>
            <a:spLocks noGrp="1"/>
          </p:cNvSpPr>
          <p:nvPr>
            <p:ph type="sldNum" sz="quarter" idx="12"/>
          </p:nvPr>
        </p:nvSpPr>
        <p:spPr/>
        <p:txBody>
          <a:bodyPr/>
          <a:lstStyle/>
          <a:p>
            <a:fld id="{42B32856-0948-4E8A-A91F-94156E823626}" type="slidenum">
              <a:rPr lang="zh-TW" altLang="en-US" smtClean="0"/>
              <a:t>39</a:t>
            </a:fld>
            <a:endParaRPr lang="zh-TW" altLang="en-US"/>
          </a:p>
        </p:txBody>
      </p:sp>
      <p:graphicFrame>
        <p:nvGraphicFramePr>
          <p:cNvPr id="5" name="表格 5">
            <a:extLst>
              <a:ext uri="{FF2B5EF4-FFF2-40B4-BE49-F238E27FC236}">
                <a16:creationId xmlns:a16="http://schemas.microsoft.com/office/drawing/2014/main" id="{142029AF-7552-4C13-9D27-91667CC6FFE0}"/>
              </a:ext>
            </a:extLst>
          </p:cNvPr>
          <p:cNvGraphicFramePr>
            <a:graphicFrameLocks noGrp="1"/>
          </p:cNvGraphicFramePr>
          <p:nvPr/>
        </p:nvGraphicFramePr>
        <p:xfrm>
          <a:off x="1057470" y="2612275"/>
          <a:ext cx="8586236" cy="2123440"/>
        </p:xfrm>
        <a:graphic>
          <a:graphicData uri="http://schemas.openxmlformats.org/drawingml/2006/table">
            <a:tbl>
              <a:tblPr firstRow="1" bandRow="1">
                <a:tableStyleId>{5C22544A-7EE6-4342-B048-85BDC9FD1C3A}</a:tableStyleId>
              </a:tblPr>
              <a:tblGrid>
                <a:gridCol w="2146559">
                  <a:extLst>
                    <a:ext uri="{9D8B030D-6E8A-4147-A177-3AD203B41FA5}">
                      <a16:colId xmlns:a16="http://schemas.microsoft.com/office/drawing/2014/main" val="1304325276"/>
                    </a:ext>
                  </a:extLst>
                </a:gridCol>
                <a:gridCol w="2146559">
                  <a:extLst>
                    <a:ext uri="{9D8B030D-6E8A-4147-A177-3AD203B41FA5}">
                      <a16:colId xmlns:a16="http://schemas.microsoft.com/office/drawing/2014/main" val="1376109346"/>
                    </a:ext>
                  </a:extLst>
                </a:gridCol>
                <a:gridCol w="2146559">
                  <a:extLst>
                    <a:ext uri="{9D8B030D-6E8A-4147-A177-3AD203B41FA5}">
                      <a16:colId xmlns:a16="http://schemas.microsoft.com/office/drawing/2014/main" val="2524637794"/>
                    </a:ext>
                  </a:extLst>
                </a:gridCol>
                <a:gridCol w="2146559">
                  <a:extLst>
                    <a:ext uri="{9D8B030D-6E8A-4147-A177-3AD203B41FA5}">
                      <a16:colId xmlns:a16="http://schemas.microsoft.com/office/drawing/2014/main" val="639469551"/>
                    </a:ext>
                  </a:extLst>
                </a:gridCol>
              </a:tblGrid>
              <a:tr h="370840">
                <a:tc>
                  <a:txBody>
                    <a:bodyPr/>
                    <a:lstStyle/>
                    <a:p>
                      <a:r>
                        <a:rPr lang="en-US" altLang="zh-TW" dirty="0"/>
                        <a:t>Americans + Chinese</a:t>
                      </a:r>
                      <a:endParaRPr lang="zh-TW" altLang="en-US" dirty="0"/>
                    </a:p>
                  </a:txBody>
                  <a:tcPr/>
                </a:tc>
                <a:tc gridSpan="3">
                  <a:txBody>
                    <a:bodyPr/>
                    <a:lstStyle/>
                    <a:p>
                      <a:r>
                        <a:rPr lang="en-US" altLang="zh-TW" dirty="0"/>
                        <a:t>Use of chopsticks</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131197781"/>
                  </a:ext>
                </a:extLst>
              </a:tr>
              <a:tr h="370840">
                <a:tc>
                  <a:txBody>
                    <a:bodyPr/>
                    <a:lstStyle/>
                    <a:p>
                      <a:r>
                        <a:rPr lang="en-US" altLang="zh-TW" dirty="0"/>
                        <a:t>Allele (gene)</a:t>
                      </a:r>
                      <a:endParaRPr lang="zh-TW" altLang="en-US" dirty="0"/>
                    </a:p>
                  </a:txBody>
                  <a:tcPr/>
                </a:tc>
                <a:tc>
                  <a:txBody>
                    <a:bodyPr/>
                    <a:lstStyle/>
                    <a:p>
                      <a:r>
                        <a:rPr lang="en-US" altLang="zh-TW" dirty="0"/>
                        <a:t>Yes</a:t>
                      </a:r>
                      <a:endParaRPr lang="zh-TW" altLang="en-US" dirty="0"/>
                    </a:p>
                  </a:txBody>
                  <a:tcPr/>
                </a:tc>
                <a:tc>
                  <a:txBody>
                    <a:bodyPr/>
                    <a:lstStyle/>
                    <a:p>
                      <a:r>
                        <a:rPr lang="en-US" altLang="zh-TW" dirty="0"/>
                        <a:t>No</a:t>
                      </a:r>
                      <a:endParaRPr lang="zh-TW" altLang="en-US" dirty="0"/>
                    </a:p>
                  </a:txBody>
                  <a:tcPr/>
                </a:tc>
                <a:tc>
                  <a:txBody>
                    <a:bodyPr/>
                    <a:lstStyle/>
                    <a:p>
                      <a:r>
                        <a:rPr lang="en-US" altLang="zh-TW" dirty="0"/>
                        <a:t>Total</a:t>
                      </a:r>
                      <a:endParaRPr lang="zh-TW" altLang="en-US" dirty="0"/>
                    </a:p>
                  </a:txBody>
                  <a:tcPr/>
                </a:tc>
                <a:extLst>
                  <a:ext uri="{0D108BD9-81ED-4DB2-BD59-A6C34878D82A}">
                    <a16:rowId xmlns:a16="http://schemas.microsoft.com/office/drawing/2014/main" val="4015432625"/>
                  </a:ext>
                </a:extLst>
              </a:tr>
              <a:tr h="370840">
                <a:tc>
                  <a:txBody>
                    <a:bodyPr/>
                    <a:lstStyle/>
                    <a:p>
                      <a:r>
                        <a:rPr lang="en-US" altLang="zh-TW" dirty="0"/>
                        <a:t>A1</a:t>
                      </a:r>
                      <a:endParaRPr lang="zh-TW" altLang="en-US" dirty="0"/>
                    </a:p>
                  </a:txBody>
                  <a:tcPr/>
                </a:tc>
                <a:tc>
                  <a:txBody>
                    <a:bodyPr/>
                    <a:lstStyle/>
                    <a:p>
                      <a:r>
                        <a:rPr lang="en-US" altLang="zh-TW" dirty="0"/>
                        <a:t>640</a:t>
                      </a:r>
                      <a:endParaRPr lang="zh-TW" altLang="en-US" dirty="0"/>
                    </a:p>
                  </a:txBody>
                  <a:tcPr/>
                </a:tc>
                <a:tc>
                  <a:txBody>
                    <a:bodyPr/>
                    <a:lstStyle/>
                    <a:p>
                      <a:r>
                        <a:rPr lang="en-US" altLang="zh-TW" dirty="0"/>
                        <a:t>340</a:t>
                      </a:r>
                      <a:endParaRPr lang="zh-TW" altLang="en-US" dirty="0"/>
                    </a:p>
                  </a:txBody>
                  <a:tcPr/>
                </a:tc>
                <a:tc>
                  <a:txBody>
                    <a:bodyPr/>
                    <a:lstStyle/>
                    <a:p>
                      <a:r>
                        <a:rPr lang="en-US" altLang="zh-TW" dirty="0"/>
                        <a:t>640</a:t>
                      </a:r>
                      <a:endParaRPr lang="zh-TW" altLang="en-US" dirty="0"/>
                    </a:p>
                  </a:txBody>
                  <a:tcPr/>
                </a:tc>
                <a:extLst>
                  <a:ext uri="{0D108BD9-81ED-4DB2-BD59-A6C34878D82A}">
                    <a16:rowId xmlns:a16="http://schemas.microsoft.com/office/drawing/2014/main" val="3296818778"/>
                  </a:ext>
                </a:extLst>
              </a:tr>
              <a:tr h="370840">
                <a:tc>
                  <a:txBody>
                    <a:bodyPr/>
                    <a:lstStyle/>
                    <a:p>
                      <a:r>
                        <a:rPr lang="en-US" altLang="zh-TW" dirty="0"/>
                        <a:t>A2</a:t>
                      </a:r>
                      <a:endParaRPr lang="zh-TW" altLang="en-US" dirty="0"/>
                    </a:p>
                  </a:txBody>
                  <a:tcPr/>
                </a:tc>
                <a:tc>
                  <a:txBody>
                    <a:bodyPr/>
                    <a:lstStyle/>
                    <a:p>
                      <a:r>
                        <a:rPr lang="en-US" altLang="zh-TW" dirty="0"/>
                        <a:t>400</a:t>
                      </a:r>
                      <a:endParaRPr lang="zh-TW" altLang="en-US" dirty="0"/>
                    </a:p>
                  </a:txBody>
                  <a:tcPr/>
                </a:tc>
                <a:tc>
                  <a:txBody>
                    <a:bodyPr/>
                    <a:lstStyle/>
                    <a:p>
                      <a:r>
                        <a:rPr lang="en-US" altLang="zh-TW" dirty="0"/>
                        <a:t>100</a:t>
                      </a:r>
                      <a:endParaRPr lang="zh-TW" altLang="en-US" dirty="0"/>
                    </a:p>
                  </a:txBody>
                  <a:tcPr/>
                </a:tc>
                <a:tc>
                  <a:txBody>
                    <a:bodyPr/>
                    <a:lstStyle/>
                    <a:p>
                      <a:r>
                        <a:rPr lang="en-US" altLang="zh-TW" dirty="0"/>
                        <a:t>160</a:t>
                      </a:r>
                      <a:endParaRPr lang="zh-TW" altLang="en-US" dirty="0"/>
                    </a:p>
                  </a:txBody>
                  <a:tcPr/>
                </a:tc>
                <a:extLst>
                  <a:ext uri="{0D108BD9-81ED-4DB2-BD59-A6C34878D82A}">
                    <a16:rowId xmlns:a16="http://schemas.microsoft.com/office/drawing/2014/main" val="2702566018"/>
                  </a:ext>
                </a:extLst>
              </a:tr>
              <a:tr h="370840">
                <a:tc>
                  <a:txBody>
                    <a:bodyPr/>
                    <a:lstStyle/>
                    <a:p>
                      <a:r>
                        <a:rPr lang="en-US" altLang="zh-TW" dirty="0"/>
                        <a:t>Total</a:t>
                      </a:r>
                      <a:endParaRPr lang="zh-TW" altLang="en-US" dirty="0"/>
                    </a:p>
                  </a:txBody>
                  <a:tcPr/>
                </a:tc>
                <a:tc>
                  <a:txBody>
                    <a:bodyPr/>
                    <a:lstStyle/>
                    <a:p>
                      <a:r>
                        <a:rPr lang="en-US" altLang="zh-TW" dirty="0"/>
                        <a:t>1040</a:t>
                      </a:r>
                      <a:endParaRPr lang="zh-TW" altLang="en-US" dirty="0"/>
                    </a:p>
                  </a:txBody>
                  <a:tcPr/>
                </a:tc>
                <a:tc>
                  <a:txBody>
                    <a:bodyPr/>
                    <a:lstStyle/>
                    <a:p>
                      <a:r>
                        <a:rPr lang="en-US" altLang="zh-TW" dirty="0"/>
                        <a:t>440</a:t>
                      </a:r>
                      <a:endParaRPr lang="zh-TW" altLang="en-US" dirty="0"/>
                    </a:p>
                  </a:txBody>
                  <a:tcPr/>
                </a:tc>
                <a:tc>
                  <a:txBody>
                    <a:bodyPr/>
                    <a:lstStyle/>
                    <a:p>
                      <a:r>
                        <a:rPr lang="en-US" altLang="zh-TW" dirty="0"/>
                        <a:t>1480</a:t>
                      </a:r>
                      <a:endParaRPr lang="zh-TW" altLang="en-US" dirty="0"/>
                    </a:p>
                  </a:txBody>
                  <a:tcPr/>
                </a:tc>
                <a:extLst>
                  <a:ext uri="{0D108BD9-81ED-4DB2-BD59-A6C34878D82A}">
                    <a16:rowId xmlns:a16="http://schemas.microsoft.com/office/drawing/2014/main" val="1190271713"/>
                  </a:ext>
                </a:extLst>
              </a:tr>
            </a:tbl>
          </a:graphicData>
        </a:graphic>
      </p:graphicFrame>
      <mc:AlternateContent xmlns:mc="http://schemas.openxmlformats.org/markup-compatibility/2006" xmlns:a14="http://schemas.microsoft.com/office/drawing/2010/main">
        <mc:Choice Requires="a14">
          <p:sp>
            <p:nvSpPr>
              <p:cNvPr id="7" name="文字方塊 6">
                <a:extLst>
                  <a:ext uri="{FF2B5EF4-FFF2-40B4-BE49-F238E27FC236}">
                    <a16:creationId xmlns:a16="http://schemas.microsoft.com/office/drawing/2014/main" id="{3AF1D3C7-B033-460A-8FB2-3FE514EAA251}"/>
                  </a:ext>
                </a:extLst>
              </p:cNvPr>
              <p:cNvSpPr txBox="1"/>
              <p:nvPr/>
            </p:nvSpPr>
            <p:spPr>
              <a:xfrm>
                <a:off x="9716277" y="3112071"/>
                <a:ext cx="2245567" cy="64633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𝜒</m:t>
                          </m:r>
                        </m:e>
                        <m:sup>
                          <m:r>
                            <a:rPr lang="en-US" altLang="zh-TW" b="0" i="1" smtClean="0">
                              <a:latin typeface="Cambria Math" panose="02040503050406030204" pitchFamily="18" charset="0"/>
                            </a:rPr>
                            <m:t>2</m:t>
                          </m:r>
                        </m:sup>
                      </m:sSup>
                      <m:r>
                        <a:rPr lang="en-US" altLang="zh-TW" b="0" i="1" smtClean="0">
                          <a:latin typeface="Cambria Math" panose="02040503050406030204" pitchFamily="18" charset="0"/>
                        </a:rPr>
                        <m:t>=34.2</m:t>
                      </m:r>
                    </m:oMath>
                  </m:oMathPara>
                </a14:m>
                <a:endParaRPr lang="en-US" altLang="zh-TW" b="0" dirty="0"/>
              </a:p>
              <a:p>
                <a:pPr algn="ctr"/>
                <a:r>
                  <a:rPr lang="en-US" altLang="zh-TW" dirty="0"/>
                  <a:t>P-value </a:t>
                </a:r>
                <a14:m>
                  <m:oMath xmlns:m="http://schemas.openxmlformats.org/officeDocument/2006/math">
                    <m:r>
                      <a:rPr lang="en-US" altLang="zh-TW" b="0" i="1" smtClean="0">
                        <a:latin typeface="Cambria Math" panose="02040503050406030204" pitchFamily="18" charset="0"/>
                      </a:rPr>
                      <m:t>=4.9×</m:t>
                    </m:r>
                    <m:sSup>
                      <m:sSupPr>
                        <m:ctrlPr>
                          <a:rPr lang="en-US" altLang="zh-TW" b="0" i="1" smtClean="0">
                            <a:latin typeface="Cambria Math" panose="02040503050406030204" pitchFamily="18" charset="0"/>
                          </a:rPr>
                        </m:ctrlPr>
                      </m:sSupPr>
                      <m:e>
                        <m:r>
                          <a:rPr lang="en-US" altLang="zh-TW" b="0" i="1" smtClean="0">
                            <a:latin typeface="Cambria Math" panose="02040503050406030204" pitchFamily="18" charset="0"/>
                          </a:rPr>
                          <m:t>10</m:t>
                        </m:r>
                      </m:e>
                      <m:sup>
                        <m:r>
                          <a:rPr lang="en-US" altLang="zh-TW" b="0" i="1" smtClean="0">
                            <a:latin typeface="Cambria Math" panose="02040503050406030204" pitchFamily="18" charset="0"/>
                          </a:rPr>
                          <m:t>−9</m:t>
                        </m:r>
                      </m:sup>
                    </m:sSup>
                  </m:oMath>
                </a14:m>
                <a:endParaRPr lang="zh-TW" altLang="en-US" dirty="0"/>
              </a:p>
            </p:txBody>
          </p:sp>
        </mc:Choice>
        <mc:Fallback xmlns="">
          <p:sp>
            <p:nvSpPr>
              <p:cNvPr id="7" name="文字方塊 6">
                <a:extLst>
                  <a:ext uri="{FF2B5EF4-FFF2-40B4-BE49-F238E27FC236}">
                    <a16:creationId xmlns:a16="http://schemas.microsoft.com/office/drawing/2014/main" id="{3AF1D3C7-B033-460A-8FB2-3FE514EAA251}"/>
                  </a:ext>
                </a:extLst>
              </p:cNvPr>
              <p:cNvSpPr txBox="1">
                <a:spLocks noRot="1" noChangeAspect="1" noMove="1" noResize="1" noEditPoints="1" noAdjustHandles="1" noChangeArrowheads="1" noChangeShapeType="1" noTextEdit="1"/>
              </p:cNvSpPr>
              <p:nvPr/>
            </p:nvSpPr>
            <p:spPr>
              <a:xfrm>
                <a:off x="9716277" y="3112071"/>
                <a:ext cx="2245567" cy="646331"/>
              </a:xfrm>
              <a:prstGeom prst="rect">
                <a:avLst/>
              </a:prstGeom>
              <a:blipFill>
                <a:blip r:embed="rId2"/>
                <a:stretch>
                  <a:fillRect l="-1630" b="-14151"/>
                </a:stretch>
              </a:blipFill>
            </p:spPr>
            <p:txBody>
              <a:bodyPr/>
              <a:lstStyle/>
              <a:p>
                <a:r>
                  <a:rPr lang="zh-TW" altLang="en-US">
                    <a:noFill/>
                  </a:rPr>
                  <a:t> </a:t>
                </a:r>
              </a:p>
            </p:txBody>
          </p:sp>
        </mc:Fallback>
      </mc:AlternateContent>
      <p:graphicFrame>
        <p:nvGraphicFramePr>
          <p:cNvPr id="9" name="圖表 8">
            <a:extLst>
              <a:ext uri="{FF2B5EF4-FFF2-40B4-BE49-F238E27FC236}">
                <a16:creationId xmlns:a16="http://schemas.microsoft.com/office/drawing/2014/main" id="{79AB86A4-2617-47A5-9747-81AFCA1D8F5A}"/>
              </a:ext>
            </a:extLst>
          </p:cNvPr>
          <p:cNvGraphicFramePr>
            <a:graphicFrameLocks/>
          </p:cNvGraphicFramePr>
          <p:nvPr/>
        </p:nvGraphicFramePr>
        <p:xfrm>
          <a:off x="2544721" y="4638674"/>
          <a:ext cx="2845837" cy="185420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圖表 9">
            <a:extLst>
              <a:ext uri="{FF2B5EF4-FFF2-40B4-BE49-F238E27FC236}">
                <a16:creationId xmlns:a16="http://schemas.microsoft.com/office/drawing/2014/main" id="{4A4A7A4D-4A1C-4551-842A-FA4E889C3077}"/>
              </a:ext>
            </a:extLst>
          </p:cNvPr>
          <p:cNvGraphicFramePr>
            <a:graphicFrameLocks/>
          </p:cNvGraphicFramePr>
          <p:nvPr/>
        </p:nvGraphicFramePr>
        <p:xfrm>
          <a:off x="4353878" y="4638674"/>
          <a:ext cx="3484244" cy="1928167"/>
        </p:xfrm>
        <a:graphic>
          <a:graphicData uri="http://schemas.openxmlformats.org/drawingml/2006/chart">
            <c:chart xmlns:c="http://schemas.openxmlformats.org/drawingml/2006/chart" xmlns:r="http://schemas.openxmlformats.org/officeDocument/2006/relationships" r:id="rId4"/>
          </a:graphicData>
        </a:graphic>
      </p:graphicFrame>
      <p:sp>
        <p:nvSpPr>
          <p:cNvPr id="11" name="想法泡泡: 雲朵 10">
            <a:extLst>
              <a:ext uri="{FF2B5EF4-FFF2-40B4-BE49-F238E27FC236}">
                <a16:creationId xmlns:a16="http://schemas.microsoft.com/office/drawing/2014/main" id="{F16D337E-DCF6-4FAB-B89F-7B3C6E07508B}"/>
              </a:ext>
            </a:extLst>
          </p:cNvPr>
          <p:cNvSpPr/>
          <p:nvPr/>
        </p:nvSpPr>
        <p:spPr>
          <a:xfrm>
            <a:off x="8694248" y="4729254"/>
            <a:ext cx="2743200" cy="1447709"/>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dirty="0"/>
              <a:t>False positive</a:t>
            </a:r>
            <a:endParaRPr lang="zh-TW" altLang="en-US" dirty="0"/>
          </a:p>
        </p:txBody>
      </p:sp>
    </p:spTree>
    <p:extLst>
      <p:ext uri="{BB962C8B-B14F-4D97-AF65-F5344CB8AC3E}">
        <p14:creationId xmlns:p14="http://schemas.microsoft.com/office/powerpoint/2010/main" val="442360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2E36EF-9F39-164D-582D-5E0E72E6FDC9}"/>
              </a:ext>
            </a:extLst>
          </p:cNvPr>
          <p:cNvSpPr>
            <a:spLocks noGrp="1"/>
          </p:cNvSpPr>
          <p:nvPr>
            <p:ph type="title"/>
          </p:nvPr>
        </p:nvSpPr>
        <p:spPr/>
        <p:txBody>
          <a:bodyPr/>
          <a:lstStyle/>
          <a:p>
            <a:r>
              <a:rPr lang="en-US" altLang="zh-TW" dirty="0"/>
              <a:t>1983: PCR invented</a:t>
            </a:r>
            <a:endParaRPr lang="zh-TW" altLang="en-US" dirty="0"/>
          </a:p>
        </p:txBody>
      </p:sp>
      <p:sp>
        <p:nvSpPr>
          <p:cNvPr id="3" name="內容版面配置區 2">
            <a:extLst>
              <a:ext uri="{FF2B5EF4-FFF2-40B4-BE49-F238E27FC236}">
                <a16:creationId xmlns:a16="http://schemas.microsoft.com/office/drawing/2014/main" id="{FA9467A0-27F6-4317-D459-C6A2E3545171}"/>
              </a:ext>
            </a:extLst>
          </p:cNvPr>
          <p:cNvSpPr>
            <a:spLocks noGrp="1"/>
          </p:cNvSpPr>
          <p:nvPr>
            <p:ph idx="1"/>
          </p:nvPr>
        </p:nvSpPr>
        <p:spPr>
          <a:xfrm>
            <a:off x="200636" y="1934682"/>
            <a:ext cx="4526472" cy="4351338"/>
          </a:xfrm>
        </p:spPr>
        <p:txBody>
          <a:bodyPr/>
          <a:lstStyle/>
          <a:p>
            <a:r>
              <a:rPr lang="en-US" altLang="zh-TW" sz="2400" dirty="0"/>
              <a:t>Before PCR: DNA Cloning</a:t>
            </a:r>
          </a:p>
          <a:p>
            <a:pPr lvl="1"/>
            <a:r>
              <a:rPr lang="en-US" altLang="zh-TW" sz="2000" dirty="0"/>
              <a:t>Difficult, time consuming </a:t>
            </a:r>
          </a:p>
          <a:p>
            <a:pPr lvl="1"/>
            <a:r>
              <a:rPr lang="en-US" altLang="zh-TW" sz="2000" dirty="0"/>
              <a:t>Bacterial (</a:t>
            </a:r>
            <a:r>
              <a:rPr lang="zh-TW" altLang="en-US" sz="2000" dirty="0"/>
              <a:t>細菌</a:t>
            </a:r>
            <a:r>
              <a:rPr lang="en-US" altLang="zh-TW" sz="2000" dirty="0"/>
              <a:t>) cells</a:t>
            </a:r>
          </a:p>
          <a:p>
            <a:pPr marL="0" indent="0">
              <a:buNone/>
            </a:pPr>
            <a:r>
              <a:rPr lang="en-US" altLang="zh-TW" dirty="0"/>
              <a:t>   </a:t>
            </a:r>
          </a:p>
          <a:p>
            <a:endParaRPr lang="en-US" altLang="zh-TW" dirty="0"/>
          </a:p>
          <a:p>
            <a:endParaRPr lang="zh-TW" altLang="en-US" dirty="0"/>
          </a:p>
        </p:txBody>
      </p:sp>
      <p:pic>
        <p:nvPicPr>
          <p:cNvPr id="4" name="圖片 3">
            <a:extLst>
              <a:ext uri="{FF2B5EF4-FFF2-40B4-BE49-F238E27FC236}">
                <a16:creationId xmlns:a16="http://schemas.microsoft.com/office/drawing/2014/main" id="{8D3FFCB7-0CBA-D341-EACB-63170CCB9852}"/>
              </a:ext>
            </a:extLst>
          </p:cNvPr>
          <p:cNvPicPr>
            <a:picLocks noChangeAspect="1"/>
          </p:cNvPicPr>
          <p:nvPr/>
        </p:nvPicPr>
        <p:blipFill>
          <a:blip r:embed="rId2"/>
          <a:stretch>
            <a:fillRect/>
          </a:stretch>
        </p:blipFill>
        <p:spPr>
          <a:xfrm>
            <a:off x="0" y="3378553"/>
            <a:ext cx="4526472" cy="3002039"/>
          </a:xfrm>
          <a:prstGeom prst="rect">
            <a:avLst/>
          </a:prstGeom>
        </p:spPr>
      </p:pic>
      <p:sp>
        <p:nvSpPr>
          <p:cNvPr id="7" name="內容版面配置區 2">
            <a:extLst>
              <a:ext uri="{FF2B5EF4-FFF2-40B4-BE49-F238E27FC236}">
                <a16:creationId xmlns:a16="http://schemas.microsoft.com/office/drawing/2014/main" id="{6A470D5A-750B-C5A2-0656-3DFCBDFB2529}"/>
              </a:ext>
            </a:extLst>
          </p:cNvPr>
          <p:cNvSpPr txBox="1">
            <a:spLocks/>
          </p:cNvSpPr>
          <p:nvPr/>
        </p:nvSpPr>
        <p:spPr>
          <a:xfrm>
            <a:off x="3923199" y="1934681"/>
            <a:ext cx="3541695" cy="4496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DNA Sequencing (1977) (</a:t>
            </a:r>
            <a:r>
              <a:rPr lang="zh-TW" altLang="en-US" sz="2400" dirty="0"/>
              <a:t>基因定序</a:t>
            </a:r>
            <a:r>
              <a:rPr lang="en-US" altLang="zh-TW" sz="2400" dirty="0"/>
              <a:t>)</a:t>
            </a:r>
          </a:p>
          <a:p>
            <a:endParaRPr lang="en-US" altLang="zh-TW" sz="2400" dirty="0"/>
          </a:p>
          <a:p>
            <a:endParaRPr lang="zh-TW" altLang="en-US" sz="2400" dirty="0"/>
          </a:p>
        </p:txBody>
      </p:sp>
      <p:pic>
        <p:nvPicPr>
          <p:cNvPr id="8" name="Picture 16">
            <a:extLst>
              <a:ext uri="{FF2B5EF4-FFF2-40B4-BE49-F238E27FC236}">
                <a16:creationId xmlns:a16="http://schemas.microsoft.com/office/drawing/2014/main" id="{EB230807-B6A8-9C35-4C8F-5E9BCD10F521}"/>
              </a:ext>
            </a:extLst>
          </p:cNvPr>
          <p:cNvPicPr>
            <a:picLocks noChangeAspect="1"/>
          </p:cNvPicPr>
          <p:nvPr/>
        </p:nvPicPr>
        <p:blipFill rotWithShape="1">
          <a:blip r:embed="rId3"/>
          <a:srcRect l="47261" r="19882"/>
          <a:stretch/>
        </p:blipFill>
        <p:spPr>
          <a:xfrm>
            <a:off x="4619424" y="3407226"/>
            <a:ext cx="2160372" cy="2817405"/>
          </a:xfrm>
          <a:prstGeom prst="rect">
            <a:avLst/>
          </a:prstGeom>
          <a:noFill/>
          <a:ln w="25400">
            <a:solidFill>
              <a:srgbClr val="000000"/>
            </a:solidFill>
          </a:ln>
        </p:spPr>
      </p:pic>
      <p:sp>
        <p:nvSpPr>
          <p:cNvPr id="9" name="內容版面配置區 2">
            <a:extLst>
              <a:ext uri="{FF2B5EF4-FFF2-40B4-BE49-F238E27FC236}">
                <a16:creationId xmlns:a16="http://schemas.microsoft.com/office/drawing/2014/main" id="{919EBDA6-F292-8F96-D807-3117923A3C21}"/>
              </a:ext>
            </a:extLst>
          </p:cNvPr>
          <p:cNvSpPr txBox="1">
            <a:spLocks/>
          </p:cNvSpPr>
          <p:nvPr/>
        </p:nvSpPr>
        <p:spPr>
          <a:xfrm>
            <a:off x="7757963" y="1728274"/>
            <a:ext cx="4353187" cy="449635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Polymerase chain reaction (PCR):  (1983)</a:t>
            </a:r>
          </a:p>
          <a:p>
            <a:r>
              <a:rPr lang="en-US" altLang="zh-TW" sz="1600" dirty="0"/>
              <a:t>a method to make millions to billions of copies of a specific DNA sample rapidly.</a:t>
            </a:r>
          </a:p>
          <a:p>
            <a:r>
              <a:rPr lang="en-US" altLang="zh-TW" sz="1600" dirty="0"/>
              <a:t>Simple, cheap, reliable (</a:t>
            </a:r>
            <a:r>
              <a:rPr lang="zh-TW" altLang="en-US" sz="1600" dirty="0"/>
              <a:t>可靠</a:t>
            </a:r>
            <a:r>
              <a:rPr lang="en-US" altLang="zh-TW" sz="1600" dirty="0"/>
              <a:t>)</a:t>
            </a:r>
          </a:p>
          <a:p>
            <a:endParaRPr lang="zh-TW" altLang="en-US" sz="2400" dirty="0"/>
          </a:p>
        </p:txBody>
      </p:sp>
      <p:pic>
        <p:nvPicPr>
          <p:cNvPr id="10" name="Picture 1">
            <a:extLst>
              <a:ext uri="{FF2B5EF4-FFF2-40B4-BE49-F238E27FC236}">
                <a16:creationId xmlns:a16="http://schemas.microsoft.com/office/drawing/2014/main" id="{8319316E-28B3-8681-B2FF-27D73AE9D003}"/>
              </a:ext>
            </a:extLst>
          </p:cNvPr>
          <p:cNvPicPr>
            <a:picLocks noChangeAspect="1"/>
          </p:cNvPicPr>
          <p:nvPr/>
        </p:nvPicPr>
        <p:blipFill>
          <a:blip r:embed="rId4"/>
          <a:stretch>
            <a:fillRect/>
          </a:stretch>
        </p:blipFill>
        <p:spPr>
          <a:xfrm>
            <a:off x="6911336" y="3378553"/>
            <a:ext cx="5199814" cy="2926080"/>
          </a:xfrm>
          <a:prstGeom prst="rect">
            <a:avLst/>
          </a:prstGeom>
          <a:noFill/>
          <a:ln w="25400">
            <a:solidFill>
              <a:srgbClr val="000000"/>
            </a:solidFill>
          </a:ln>
        </p:spPr>
      </p:pic>
      <p:sp>
        <p:nvSpPr>
          <p:cNvPr id="5" name="投影片編號版面配置區 4">
            <a:extLst>
              <a:ext uri="{FF2B5EF4-FFF2-40B4-BE49-F238E27FC236}">
                <a16:creationId xmlns:a16="http://schemas.microsoft.com/office/drawing/2014/main" id="{ADD5E785-AF12-4B02-85C7-BCEC12BD4A84}"/>
              </a:ext>
            </a:extLst>
          </p:cNvPr>
          <p:cNvSpPr>
            <a:spLocks noGrp="1"/>
          </p:cNvSpPr>
          <p:nvPr>
            <p:ph type="sldNum" sz="quarter" idx="12"/>
          </p:nvPr>
        </p:nvSpPr>
        <p:spPr/>
        <p:txBody>
          <a:bodyPr/>
          <a:lstStyle/>
          <a:p>
            <a:fld id="{AFF67DF2-A695-4DA4-8418-C2857ABA0B13}" type="slidenum">
              <a:rPr lang="zh-TW" altLang="en-US" smtClean="0"/>
              <a:t>4</a:t>
            </a:fld>
            <a:endParaRPr lang="zh-TW" altLang="en-US"/>
          </a:p>
        </p:txBody>
      </p:sp>
    </p:spTree>
    <p:extLst>
      <p:ext uri="{BB962C8B-B14F-4D97-AF65-F5344CB8AC3E}">
        <p14:creationId xmlns:p14="http://schemas.microsoft.com/office/powerpoint/2010/main" val="725959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E12E9C-07CC-F46E-DAA0-92A143B08EDF}"/>
              </a:ext>
            </a:extLst>
          </p:cNvPr>
          <p:cNvSpPr>
            <a:spLocks noGrp="1"/>
          </p:cNvSpPr>
          <p:nvPr>
            <p:ph type="title"/>
          </p:nvPr>
        </p:nvSpPr>
        <p:spPr/>
        <p:txBody>
          <a:bodyPr/>
          <a:lstStyle/>
          <a:p>
            <a:r>
              <a:rPr lang="en-US" altLang="zh-TW" dirty="0"/>
              <a:t>PCA</a:t>
            </a:r>
            <a:r>
              <a:rPr lang="zh-TW" altLang="en-US" dirty="0"/>
              <a:t> </a:t>
            </a:r>
            <a:r>
              <a:rPr lang="en-US" altLang="zh-TW" dirty="0"/>
              <a:t>(Principle Component Analysis)</a:t>
            </a:r>
            <a:endParaRPr lang="zh-TW" altLang="en-US" dirty="0"/>
          </a:p>
        </p:txBody>
      </p:sp>
      <p:sp>
        <p:nvSpPr>
          <p:cNvPr id="3" name="內容版面配置區 2">
            <a:extLst>
              <a:ext uri="{FF2B5EF4-FFF2-40B4-BE49-F238E27FC236}">
                <a16:creationId xmlns:a16="http://schemas.microsoft.com/office/drawing/2014/main" id="{537C0A04-482A-9D93-773B-7D80F7471933}"/>
              </a:ext>
            </a:extLst>
          </p:cNvPr>
          <p:cNvSpPr>
            <a:spLocks noGrp="1"/>
          </p:cNvSpPr>
          <p:nvPr>
            <p:ph idx="1"/>
          </p:nvPr>
        </p:nvSpPr>
        <p:spPr>
          <a:xfrm>
            <a:off x="838200" y="1825625"/>
            <a:ext cx="10515600" cy="4172503"/>
          </a:xfrm>
        </p:spPr>
        <p:txBody>
          <a:bodyPr>
            <a:normAutofit/>
          </a:bodyPr>
          <a:lstStyle/>
          <a:p>
            <a:r>
              <a:rPr lang="en-US" altLang="zh-TW" dirty="0"/>
              <a:t>Extracts principal components of the </a:t>
            </a:r>
            <a:r>
              <a:rPr lang="en-US" altLang="zh-TW" dirty="0">
                <a:solidFill>
                  <a:srgbClr val="FF0000"/>
                </a:solidFill>
              </a:rPr>
              <a:t>variance-standardized relationship matrix</a:t>
            </a:r>
          </a:p>
          <a:p>
            <a:endParaRPr lang="en-US" altLang="zh-TW" dirty="0">
              <a:solidFill>
                <a:srgbClr val="FF0000"/>
              </a:solidFill>
            </a:endParaRPr>
          </a:p>
          <a:p>
            <a:r>
              <a:rPr lang="zh-TW" altLang="en-US" dirty="0"/>
              <a:t>在全基因體研究中，我們可以利用 </a:t>
            </a:r>
            <a:r>
              <a:rPr lang="en-US" altLang="zh-TW" dirty="0"/>
              <a:t>PCA </a:t>
            </a:r>
            <a:r>
              <a:rPr lang="zh-TW" altLang="en-US" dirty="0"/>
              <a:t>來區分不同的基因族群，避免人群混雜的問題。</a:t>
            </a:r>
          </a:p>
        </p:txBody>
      </p:sp>
      <p:sp>
        <p:nvSpPr>
          <p:cNvPr id="4" name="投影片編號版面配置區 3">
            <a:extLst>
              <a:ext uri="{FF2B5EF4-FFF2-40B4-BE49-F238E27FC236}">
                <a16:creationId xmlns:a16="http://schemas.microsoft.com/office/drawing/2014/main" id="{3DCE0AB5-A6DC-0425-2333-F8CBD3D6ABB9}"/>
              </a:ext>
            </a:extLst>
          </p:cNvPr>
          <p:cNvSpPr>
            <a:spLocks noGrp="1"/>
          </p:cNvSpPr>
          <p:nvPr>
            <p:ph type="sldNum" sz="quarter" idx="12"/>
          </p:nvPr>
        </p:nvSpPr>
        <p:spPr/>
        <p:txBody>
          <a:bodyPr/>
          <a:lstStyle/>
          <a:p>
            <a:fld id="{0BF27A7C-1ECC-40DC-A998-3C54F3AEF378}" type="slidenum">
              <a:rPr lang="zh-TW" altLang="en-US" smtClean="0"/>
              <a:t>40</a:t>
            </a:fld>
            <a:endParaRPr lang="zh-TW" altLang="en-US"/>
          </a:p>
        </p:txBody>
      </p:sp>
    </p:spTree>
    <p:extLst>
      <p:ext uri="{BB962C8B-B14F-4D97-AF65-F5344CB8AC3E}">
        <p14:creationId xmlns:p14="http://schemas.microsoft.com/office/powerpoint/2010/main" val="735014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7BA323-C800-3D07-A77A-FEC1F62C67AC}"/>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76236025-5856-9A0F-78AE-AD8DC5AF3C14}"/>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C4074C1E-851F-8F19-E3B8-598076C8E655}"/>
              </a:ext>
            </a:extLst>
          </p:cNvPr>
          <p:cNvPicPr>
            <a:picLocks noChangeAspect="1"/>
          </p:cNvPicPr>
          <p:nvPr/>
        </p:nvPicPr>
        <p:blipFill>
          <a:blip r:embed="rId2"/>
          <a:stretch>
            <a:fillRect/>
          </a:stretch>
        </p:blipFill>
        <p:spPr>
          <a:xfrm>
            <a:off x="227781" y="351995"/>
            <a:ext cx="11736438" cy="6154009"/>
          </a:xfrm>
          <a:prstGeom prst="rect">
            <a:avLst/>
          </a:prstGeom>
        </p:spPr>
      </p:pic>
      <p:sp>
        <p:nvSpPr>
          <p:cNvPr id="5" name="標題 1">
            <a:extLst>
              <a:ext uri="{FF2B5EF4-FFF2-40B4-BE49-F238E27FC236}">
                <a16:creationId xmlns:a16="http://schemas.microsoft.com/office/drawing/2014/main" id="{B6637CF5-E28A-4E97-9587-489A19794D70}"/>
              </a:ext>
            </a:extLst>
          </p:cNvPr>
          <p:cNvSpPr txBox="1">
            <a:spLocks/>
          </p:cNvSpPr>
          <p:nvPr/>
        </p:nvSpPr>
        <p:spPr>
          <a:xfrm>
            <a:off x="364067" y="171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PCA: example p=2</a:t>
            </a:r>
            <a:endParaRPr lang="zh-TW" altLang="en-US" dirty="0"/>
          </a:p>
        </p:txBody>
      </p:sp>
      <p:sp>
        <p:nvSpPr>
          <p:cNvPr id="6" name="文字方塊 5">
            <a:extLst>
              <a:ext uri="{FF2B5EF4-FFF2-40B4-BE49-F238E27FC236}">
                <a16:creationId xmlns:a16="http://schemas.microsoft.com/office/drawing/2014/main" id="{A45FEE5F-A550-45C0-95AC-C5E31474BE3B}"/>
              </a:ext>
            </a:extLst>
          </p:cNvPr>
          <p:cNvSpPr txBox="1"/>
          <p:nvPr/>
        </p:nvSpPr>
        <p:spPr>
          <a:xfrm>
            <a:off x="965200" y="4224867"/>
            <a:ext cx="4487333" cy="646331"/>
          </a:xfrm>
          <a:prstGeom prst="rect">
            <a:avLst/>
          </a:prstGeom>
          <a:noFill/>
        </p:spPr>
        <p:txBody>
          <a:bodyPr wrap="square" rtlCol="0">
            <a:spAutoFit/>
          </a:bodyPr>
          <a:lstStyle/>
          <a:p>
            <a:r>
              <a:rPr lang="en-US" altLang="zh-TW" dirty="0"/>
              <a:t>Gene expression data (RNA level)</a:t>
            </a:r>
          </a:p>
          <a:p>
            <a:r>
              <a:rPr lang="en-US" altLang="zh-TW" dirty="0"/>
              <a:t>Continuous variable</a:t>
            </a:r>
            <a:endParaRPr lang="zh-TW" altLang="en-US" dirty="0"/>
          </a:p>
        </p:txBody>
      </p:sp>
      <p:sp>
        <p:nvSpPr>
          <p:cNvPr id="7" name="投影片編號版面配置區 6">
            <a:extLst>
              <a:ext uri="{FF2B5EF4-FFF2-40B4-BE49-F238E27FC236}">
                <a16:creationId xmlns:a16="http://schemas.microsoft.com/office/drawing/2014/main" id="{4333077D-4359-B196-C17E-956FBB544B60}"/>
              </a:ext>
            </a:extLst>
          </p:cNvPr>
          <p:cNvSpPr>
            <a:spLocks noGrp="1"/>
          </p:cNvSpPr>
          <p:nvPr>
            <p:ph type="sldNum" sz="quarter" idx="12"/>
          </p:nvPr>
        </p:nvSpPr>
        <p:spPr/>
        <p:txBody>
          <a:bodyPr/>
          <a:lstStyle/>
          <a:p>
            <a:fld id="{0BF27A7C-1ECC-40DC-A998-3C54F3AEF378}" type="slidenum">
              <a:rPr lang="zh-TW" altLang="en-US" smtClean="0"/>
              <a:t>41</a:t>
            </a:fld>
            <a:endParaRPr lang="zh-TW" altLang="en-US"/>
          </a:p>
        </p:txBody>
      </p:sp>
    </p:spTree>
    <p:extLst>
      <p:ext uri="{BB962C8B-B14F-4D97-AF65-F5344CB8AC3E}">
        <p14:creationId xmlns:p14="http://schemas.microsoft.com/office/powerpoint/2010/main" val="17148948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D66A01-51E1-2F10-B3FA-C2E4B8325754}"/>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4CF7F992-C967-99B8-E452-48E73E5624F8}"/>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651A9447-F200-BF1B-9BF5-081CB860C268}"/>
              </a:ext>
            </a:extLst>
          </p:cNvPr>
          <p:cNvPicPr>
            <a:picLocks noChangeAspect="1"/>
          </p:cNvPicPr>
          <p:nvPr/>
        </p:nvPicPr>
        <p:blipFill>
          <a:blip r:embed="rId2"/>
          <a:stretch>
            <a:fillRect/>
          </a:stretch>
        </p:blipFill>
        <p:spPr>
          <a:xfrm>
            <a:off x="223018" y="175758"/>
            <a:ext cx="11745964" cy="6506483"/>
          </a:xfrm>
          <a:prstGeom prst="rect">
            <a:avLst/>
          </a:prstGeom>
        </p:spPr>
      </p:pic>
      <p:sp>
        <p:nvSpPr>
          <p:cNvPr id="5" name="標題 1">
            <a:extLst>
              <a:ext uri="{FF2B5EF4-FFF2-40B4-BE49-F238E27FC236}">
                <a16:creationId xmlns:a16="http://schemas.microsoft.com/office/drawing/2014/main" id="{A4677BE5-9189-4ADF-8203-216E8F3A403E}"/>
              </a:ext>
            </a:extLst>
          </p:cNvPr>
          <p:cNvSpPr txBox="1">
            <a:spLocks/>
          </p:cNvSpPr>
          <p:nvPr/>
        </p:nvSpPr>
        <p:spPr>
          <a:xfrm>
            <a:off x="364067" y="171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PCA: example p=2</a:t>
            </a:r>
            <a:endParaRPr lang="zh-TW" altLang="en-US" dirty="0"/>
          </a:p>
        </p:txBody>
      </p:sp>
      <p:sp>
        <p:nvSpPr>
          <p:cNvPr id="6" name="投影片編號版面配置區 5">
            <a:extLst>
              <a:ext uri="{FF2B5EF4-FFF2-40B4-BE49-F238E27FC236}">
                <a16:creationId xmlns:a16="http://schemas.microsoft.com/office/drawing/2014/main" id="{69AEDF22-19AA-F47C-4A3E-762B4E37AE74}"/>
              </a:ext>
            </a:extLst>
          </p:cNvPr>
          <p:cNvSpPr>
            <a:spLocks noGrp="1"/>
          </p:cNvSpPr>
          <p:nvPr>
            <p:ph type="sldNum" sz="quarter" idx="12"/>
          </p:nvPr>
        </p:nvSpPr>
        <p:spPr/>
        <p:txBody>
          <a:bodyPr/>
          <a:lstStyle/>
          <a:p>
            <a:fld id="{0BF27A7C-1ECC-40DC-A998-3C54F3AEF378}" type="slidenum">
              <a:rPr lang="zh-TW" altLang="en-US" smtClean="0"/>
              <a:t>42</a:t>
            </a:fld>
            <a:endParaRPr lang="zh-TW" altLang="en-US"/>
          </a:p>
        </p:txBody>
      </p:sp>
    </p:spTree>
    <p:extLst>
      <p:ext uri="{BB962C8B-B14F-4D97-AF65-F5344CB8AC3E}">
        <p14:creationId xmlns:p14="http://schemas.microsoft.com/office/powerpoint/2010/main" val="412253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E760EC8-25D0-C519-C1D8-0805A574AAFB}"/>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317F09C9-CA38-5940-1ED3-4FB0496447F7}"/>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D1E39618-509C-7CF8-B9D6-03A00F6D809B}"/>
              </a:ext>
            </a:extLst>
          </p:cNvPr>
          <p:cNvPicPr>
            <a:picLocks noChangeAspect="1"/>
          </p:cNvPicPr>
          <p:nvPr/>
        </p:nvPicPr>
        <p:blipFill>
          <a:blip r:embed="rId2"/>
          <a:stretch>
            <a:fillRect/>
          </a:stretch>
        </p:blipFill>
        <p:spPr>
          <a:xfrm>
            <a:off x="156333" y="9047"/>
            <a:ext cx="11879333" cy="6839905"/>
          </a:xfrm>
          <a:prstGeom prst="rect">
            <a:avLst/>
          </a:prstGeom>
        </p:spPr>
      </p:pic>
      <p:sp>
        <p:nvSpPr>
          <p:cNvPr id="5" name="標題 1">
            <a:extLst>
              <a:ext uri="{FF2B5EF4-FFF2-40B4-BE49-F238E27FC236}">
                <a16:creationId xmlns:a16="http://schemas.microsoft.com/office/drawing/2014/main" id="{31642D4C-880D-4534-A9C5-B75815CFA3C1}"/>
              </a:ext>
            </a:extLst>
          </p:cNvPr>
          <p:cNvSpPr txBox="1">
            <a:spLocks/>
          </p:cNvSpPr>
          <p:nvPr/>
        </p:nvSpPr>
        <p:spPr>
          <a:xfrm>
            <a:off x="364067" y="171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PCA: example p=2</a:t>
            </a:r>
            <a:endParaRPr lang="zh-TW" altLang="en-US" dirty="0"/>
          </a:p>
        </p:txBody>
      </p:sp>
      <p:sp>
        <p:nvSpPr>
          <p:cNvPr id="6" name="投影片編號版面配置區 5">
            <a:extLst>
              <a:ext uri="{FF2B5EF4-FFF2-40B4-BE49-F238E27FC236}">
                <a16:creationId xmlns:a16="http://schemas.microsoft.com/office/drawing/2014/main" id="{7B789087-AD4B-34F0-5584-579BD4A337ED}"/>
              </a:ext>
            </a:extLst>
          </p:cNvPr>
          <p:cNvSpPr>
            <a:spLocks noGrp="1"/>
          </p:cNvSpPr>
          <p:nvPr>
            <p:ph type="sldNum" sz="quarter" idx="12"/>
          </p:nvPr>
        </p:nvSpPr>
        <p:spPr/>
        <p:txBody>
          <a:bodyPr/>
          <a:lstStyle/>
          <a:p>
            <a:fld id="{0BF27A7C-1ECC-40DC-A998-3C54F3AEF378}" type="slidenum">
              <a:rPr lang="zh-TW" altLang="en-US" smtClean="0"/>
              <a:t>43</a:t>
            </a:fld>
            <a:endParaRPr lang="zh-TW" altLang="en-US"/>
          </a:p>
        </p:txBody>
      </p:sp>
    </p:spTree>
    <p:extLst>
      <p:ext uri="{BB962C8B-B14F-4D97-AF65-F5344CB8AC3E}">
        <p14:creationId xmlns:p14="http://schemas.microsoft.com/office/powerpoint/2010/main" val="42447254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B3D7779-9139-F7E6-ABF2-9F8C384246A9}"/>
              </a:ext>
            </a:extLst>
          </p:cNvPr>
          <p:cNvSpPr>
            <a:spLocks noGrp="1"/>
          </p:cNvSpPr>
          <p:nvPr>
            <p:ph type="title"/>
          </p:nvPr>
        </p:nvSpPr>
        <p:spPr/>
        <p:txBody>
          <a:bodyPr/>
          <a:lstStyle/>
          <a:p>
            <a:endParaRPr lang="zh-TW" altLang="en-US"/>
          </a:p>
        </p:txBody>
      </p:sp>
      <p:sp>
        <p:nvSpPr>
          <p:cNvPr id="3" name="內容版面配置區 2">
            <a:extLst>
              <a:ext uri="{FF2B5EF4-FFF2-40B4-BE49-F238E27FC236}">
                <a16:creationId xmlns:a16="http://schemas.microsoft.com/office/drawing/2014/main" id="{5EF7CF07-29FD-8CD9-351C-AFB4CFBDAF69}"/>
              </a:ext>
            </a:extLst>
          </p:cNvPr>
          <p:cNvSpPr>
            <a:spLocks noGrp="1"/>
          </p:cNvSpPr>
          <p:nvPr>
            <p:ph idx="1"/>
          </p:nvPr>
        </p:nvSpPr>
        <p:spPr/>
        <p:txBody>
          <a:bodyPr/>
          <a:lstStyle/>
          <a:p>
            <a:endParaRPr lang="zh-TW" altLang="en-US"/>
          </a:p>
        </p:txBody>
      </p:sp>
      <p:pic>
        <p:nvPicPr>
          <p:cNvPr id="4" name="圖片 3">
            <a:extLst>
              <a:ext uri="{FF2B5EF4-FFF2-40B4-BE49-F238E27FC236}">
                <a16:creationId xmlns:a16="http://schemas.microsoft.com/office/drawing/2014/main" id="{E576238A-0A50-0F8B-96C3-F76722B71787}"/>
              </a:ext>
            </a:extLst>
          </p:cNvPr>
          <p:cNvPicPr>
            <a:picLocks noChangeAspect="1"/>
          </p:cNvPicPr>
          <p:nvPr/>
        </p:nvPicPr>
        <p:blipFill>
          <a:blip r:embed="rId2"/>
          <a:stretch>
            <a:fillRect/>
          </a:stretch>
        </p:blipFill>
        <p:spPr>
          <a:xfrm>
            <a:off x="242070" y="70969"/>
            <a:ext cx="11707859" cy="6716062"/>
          </a:xfrm>
          <a:prstGeom prst="rect">
            <a:avLst/>
          </a:prstGeom>
        </p:spPr>
      </p:pic>
      <p:sp>
        <p:nvSpPr>
          <p:cNvPr id="5" name="標題 1">
            <a:extLst>
              <a:ext uri="{FF2B5EF4-FFF2-40B4-BE49-F238E27FC236}">
                <a16:creationId xmlns:a16="http://schemas.microsoft.com/office/drawing/2014/main" id="{DF22B928-C3C8-45B6-9E88-5B74CC3EF56E}"/>
              </a:ext>
            </a:extLst>
          </p:cNvPr>
          <p:cNvSpPr txBox="1">
            <a:spLocks/>
          </p:cNvSpPr>
          <p:nvPr/>
        </p:nvSpPr>
        <p:spPr>
          <a:xfrm>
            <a:off x="364067" y="171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t>PCA: example p=2</a:t>
            </a:r>
            <a:endParaRPr lang="zh-TW" altLang="en-US" dirty="0"/>
          </a:p>
        </p:txBody>
      </p:sp>
      <p:sp>
        <p:nvSpPr>
          <p:cNvPr id="6" name="投影片編號版面配置區 5">
            <a:extLst>
              <a:ext uri="{FF2B5EF4-FFF2-40B4-BE49-F238E27FC236}">
                <a16:creationId xmlns:a16="http://schemas.microsoft.com/office/drawing/2014/main" id="{D9ED51ED-1E27-B7DD-F185-1C8F328BEE23}"/>
              </a:ext>
            </a:extLst>
          </p:cNvPr>
          <p:cNvSpPr>
            <a:spLocks noGrp="1"/>
          </p:cNvSpPr>
          <p:nvPr>
            <p:ph type="sldNum" sz="quarter" idx="12"/>
          </p:nvPr>
        </p:nvSpPr>
        <p:spPr/>
        <p:txBody>
          <a:bodyPr/>
          <a:lstStyle/>
          <a:p>
            <a:fld id="{0BF27A7C-1ECC-40DC-A998-3C54F3AEF378}" type="slidenum">
              <a:rPr lang="zh-TW" altLang="en-US" smtClean="0"/>
              <a:t>44</a:t>
            </a:fld>
            <a:endParaRPr lang="zh-TW" altLang="en-US"/>
          </a:p>
        </p:txBody>
      </p:sp>
    </p:spTree>
    <p:extLst>
      <p:ext uri="{BB962C8B-B14F-4D97-AF65-F5344CB8AC3E}">
        <p14:creationId xmlns:p14="http://schemas.microsoft.com/office/powerpoint/2010/main" val="38640197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28BE9F-0EBB-C427-0EFB-579F6B8B11AF}"/>
              </a:ext>
            </a:extLst>
          </p:cNvPr>
          <p:cNvSpPr>
            <a:spLocks noGrp="1"/>
          </p:cNvSpPr>
          <p:nvPr>
            <p:ph type="title"/>
          </p:nvPr>
        </p:nvSpPr>
        <p:spPr>
          <a:xfrm>
            <a:off x="1074182" y="527871"/>
            <a:ext cx="9763813" cy="924212"/>
          </a:xfrm>
        </p:spPr>
        <p:txBody>
          <a:bodyPr>
            <a:normAutofit fontScale="90000"/>
          </a:bodyPr>
          <a:lstStyle/>
          <a:p>
            <a:r>
              <a:rPr lang="en-US" altLang="zh-TW" dirty="0"/>
              <a:t>Supervised learning vs Unsupervised learning</a:t>
            </a:r>
            <a:endParaRPr lang="zh-TW" altLang="en-US" dirty="0"/>
          </a:p>
        </p:txBody>
      </p:sp>
      <p:pic>
        <p:nvPicPr>
          <p:cNvPr id="16" name="圖片 15">
            <a:extLst>
              <a:ext uri="{FF2B5EF4-FFF2-40B4-BE49-F238E27FC236}">
                <a16:creationId xmlns:a16="http://schemas.microsoft.com/office/drawing/2014/main" id="{1F4935D1-68ED-9FBD-B11B-1710B73AD4CA}"/>
              </a:ext>
            </a:extLst>
          </p:cNvPr>
          <p:cNvPicPr>
            <a:picLocks noChangeAspect="1"/>
          </p:cNvPicPr>
          <p:nvPr/>
        </p:nvPicPr>
        <p:blipFill>
          <a:blip r:embed="rId2"/>
          <a:stretch>
            <a:fillRect/>
          </a:stretch>
        </p:blipFill>
        <p:spPr>
          <a:xfrm>
            <a:off x="87698" y="1329502"/>
            <a:ext cx="6688052" cy="3732313"/>
          </a:xfrm>
          <a:prstGeom prst="rect">
            <a:avLst/>
          </a:prstGeom>
        </p:spPr>
      </p:pic>
      <p:pic>
        <p:nvPicPr>
          <p:cNvPr id="17" name="圖片 16">
            <a:extLst>
              <a:ext uri="{FF2B5EF4-FFF2-40B4-BE49-F238E27FC236}">
                <a16:creationId xmlns:a16="http://schemas.microsoft.com/office/drawing/2014/main" id="{1419F371-B45F-31C8-D37D-6C9FABC8F482}"/>
              </a:ext>
            </a:extLst>
          </p:cNvPr>
          <p:cNvPicPr>
            <a:picLocks noChangeAspect="1"/>
          </p:cNvPicPr>
          <p:nvPr/>
        </p:nvPicPr>
        <p:blipFill>
          <a:blip r:embed="rId3"/>
          <a:stretch>
            <a:fillRect/>
          </a:stretch>
        </p:blipFill>
        <p:spPr>
          <a:xfrm>
            <a:off x="5008237" y="2253714"/>
            <a:ext cx="6402869" cy="3434747"/>
          </a:xfrm>
          <a:prstGeom prst="rect">
            <a:avLst/>
          </a:prstGeom>
        </p:spPr>
      </p:pic>
      <p:pic>
        <p:nvPicPr>
          <p:cNvPr id="18" name="圖片 17">
            <a:extLst>
              <a:ext uri="{FF2B5EF4-FFF2-40B4-BE49-F238E27FC236}">
                <a16:creationId xmlns:a16="http://schemas.microsoft.com/office/drawing/2014/main" id="{1A90DFC6-7F92-8B6F-BE6B-CC73A742366A}"/>
              </a:ext>
            </a:extLst>
          </p:cNvPr>
          <p:cNvPicPr>
            <a:picLocks noChangeAspect="1"/>
          </p:cNvPicPr>
          <p:nvPr/>
        </p:nvPicPr>
        <p:blipFill>
          <a:blip r:embed="rId4"/>
          <a:stretch>
            <a:fillRect/>
          </a:stretch>
        </p:blipFill>
        <p:spPr>
          <a:xfrm>
            <a:off x="87698" y="3732925"/>
            <a:ext cx="8301293" cy="2926449"/>
          </a:xfrm>
          <a:prstGeom prst="rect">
            <a:avLst/>
          </a:prstGeom>
        </p:spPr>
      </p:pic>
      <p:sp>
        <p:nvSpPr>
          <p:cNvPr id="19" name="投影片編號版面配置區 18">
            <a:extLst>
              <a:ext uri="{FF2B5EF4-FFF2-40B4-BE49-F238E27FC236}">
                <a16:creationId xmlns:a16="http://schemas.microsoft.com/office/drawing/2014/main" id="{7318A9C6-1555-541F-1B36-AA4BAC16FBA9}"/>
              </a:ext>
            </a:extLst>
          </p:cNvPr>
          <p:cNvSpPr>
            <a:spLocks noGrp="1"/>
          </p:cNvSpPr>
          <p:nvPr>
            <p:ph type="sldNum" sz="quarter" idx="12"/>
          </p:nvPr>
        </p:nvSpPr>
        <p:spPr/>
        <p:txBody>
          <a:bodyPr/>
          <a:lstStyle/>
          <a:p>
            <a:fld id="{0BF27A7C-1ECC-40DC-A998-3C54F3AEF378}" type="slidenum">
              <a:rPr lang="zh-TW" altLang="en-US" smtClean="0"/>
              <a:t>45</a:t>
            </a:fld>
            <a:endParaRPr lang="zh-TW" altLang="en-US"/>
          </a:p>
        </p:txBody>
      </p:sp>
    </p:spTree>
    <p:extLst>
      <p:ext uri="{BB962C8B-B14F-4D97-AF65-F5344CB8AC3E}">
        <p14:creationId xmlns:p14="http://schemas.microsoft.com/office/powerpoint/2010/main" val="11954256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28BE9F-0EBB-C427-0EFB-579F6B8B11AF}"/>
              </a:ext>
            </a:extLst>
          </p:cNvPr>
          <p:cNvSpPr>
            <a:spLocks noGrp="1"/>
          </p:cNvSpPr>
          <p:nvPr>
            <p:ph type="title"/>
          </p:nvPr>
        </p:nvSpPr>
        <p:spPr>
          <a:xfrm>
            <a:off x="1074182" y="527871"/>
            <a:ext cx="9763813" cy="924212"/>
          </a:xfrm>
        </p:spPr>
        <p:txBody>
          <a:bodyPr>
            <a:normAutofit fontScale="90000"/>
          </a:bodyPr>
          <a:lstStyle/>
          <a:p>
            <a:r>
              <a:rPr lang="en-US" altLang="zh-TW" dirty="0"/>
              <a:t>Supervised learning vs Unsupervised learning</a:t>
            </a:r>
            <a:endParaRPr lang="zh-TW" altLang="en-US" dirty="0"/>
          </a:p>
        </p:txBody>
      </p:sp>
      <p:sp>
        <p:nvSpPr>
          <p:cNvPr id="3" name="內容版面配置區 2">
            <a:extLst>
              <a:ext uri="{FF2B5EF4-FFF2-40B4-BE49-F238E27FC236}">
                <a16:creationId xmlns:a16="http://schemas.microsoft.com/office/drawing/2014/main" id="{78F4EB04-7CD9-DCE5-787C-FAAD32A1E82D}"/>
              </a:ext>
            </a:extLst>
          </p:cNvPr>
          <p:cNvSpPr>
            <a:spLocks noGrp="1"/>
          </p:cNvSpPr>
          <p:nvPr>
            <p:ph idx="1"/>
          </p:nvPr>
        </p:nvSpPr>
        <p:spPr>
          <a:xfrm>
            <a:off x="1666831" y="3092779"/>
            <a:ext cx="8872835" cy="3033850"/>
          </a:xfrm>
        </p:spPr>
        <p:txBody>
          <a:bodyPr/>
          <a:lstStyle/>
          <a:p>
            <a:endParaRPr lang="zh-TW" altLang="en-US"/>
          </a:p>
        </p:txBody>
      </p:sp>
      <p:pic>
        <p:nvPicPr>
          <p:cNvPr id="6" name="圖片 5">
            <a:extLst>
              <a:ext uri="{FF2B5EF4-FFF2-40B4-BE49-F238E27FC236}">
                <a16:creationId xmlns:a16="http://schemas.microsoft.com/office/drawing/2014/main" id="{FC0CDEF9-8F31-BEB1-13B4-A785F9FB1AEE}"/>
              </a:ext>
            </a:extLst>
          </p:cNvPr>
          <p:cNvPicPr>
            <a:picLocks noChangeAspect="1"/>
          </p:cNvPicPr>
          <p:nvPr/>
        </p:nvPicPr>
        <p:blipFill>
          <a:blip r:embed="rId2"/>
          <a:stretch>
            <a:fillRect/>
          </a:stretch>
        </p:blipFill>
        <p:spPr>
          <a:xfrm>
            <a:off x="1434116" y="1364368"/>
            <a:ext cx="9444017" cy="4943943"/>
          </a:xfrm>
          <a:prstGeom prst="rect">
            <a:avLst/>
          </a:prstGeom>
        </p:spPr>
      </p:pic>
      <p:sp>
        <p:nvSpPr>
          <p:cNvPr id="8" name="文字方塊 7">
            <a:extLst>
              <a:ext uri="{FF2B5EF4-FFF2-40B4-BE49-F238E27FC236}">
                <a16:creationId xmlns:a16="http://schemas.microsoft.com/office/drawing/2014/main" id="{C1FE9453-53C0-CD9C-1D23-F45E5C0E9E51}"/>
              </a:ext>
            </a:extLst>
          </p:cNvPr>
          <p:cNvSpPr txBox="1"/>
          <p:nvPr/>
        </p:nvSpPr>
        <p:spPr>
          <a:xfrm>
            <a:off x="2030136" y="6493583"/>
            <a:ext cx="7753760" cy="261610"/>
          </a:xfrm>
          <a:prstGeom prst="rect">
            <a:avLst/>
          </a:prstGeom>
          <a:noFill/>
        </p:spPr>
        <p:txBody>
          <a:bodyPr wrap="square">
            <a:spAutoFit/>
          </a:bodyPr>
          <a:lstStyle/>
          <a:p>
            <a:r>
              <a:rPr lang="zh-TW" altLang="en-US" sz="1100" dirty="0"/>
              <a:t>https://www.labellerr.com/blog/content/images/size/w2000/2023/02/bannerSupervised-vs.-Unsupervised-Learning-1.webp</a:t>
            </a:r>
          </a:p>
        </p:txBody>
      </p:sp>
      <p:sp>
        <p:nvSpPr>
          <p:cNvPr id="4" name="矩形 3">
            <a:extLst>
              <a:ext uri="{FF2B5EF4-FFF2-40B4-BE49-F238E27FC236}">
                <a16:creationId xmlns:a16="http://schemas.microsoft.com/office/drawing/2014/main" id="{05DB24FC-90ED-4195-AA42-05815E97098F}"/>
              </a:ext>
            </a:extLst>
          </p:cNvPr>
          <p:cNvSpPr/>
          <p:nvPr/>
        </p:nvSpPr>
        <p:spPr>
          <a:xfrm>
            <a:off x="2204273" y="2865024"/>
            <a:ext cx="3557707" cy="47815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a:extLst>
              <a:ext uri="{FF2B5EF4-FFF2-40B4-BE49-F238E27FC236}">
                <a16:creationId xmlns:a16="http://schemas.microsoft.com/office/drawing/2014/main" id="{C446E3D1-0CEA-40B7-A7BD-26DDC01D10D8}"/>
              </a:ext>
            </a:extLst>
          </p:cNvPr>
          <p:cNvSpPr/>
          <p:nvPr/>
        </p:nvSpPr>
        <p:spPr>
          <a:xfrm>
            <a:off x="6532137" y="2806841"/>
            <a:ext cx="3672011" cy="478155"/>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文字方塊 8">
            <a:extLst>
              <a:ext uri="{FF2B5EF4-FFF2-40B4-BE49-F238E27FC236}">
                <a16:creationId xmlns:a16="http://schemas.microsoft.com/office/drawing/2014/main" id="{628D53D8-82E0-4385-B90F-CE6A98FE3874}"/>
              </a:ext>
            </a:extLst>
          </p:cNvPr>
          <p:cNvSpPr txBox="1"/>
          <p:nvPr/>
        </p:nvSpPr>
        <p:spPr>
          <a:xfrm>
            <a:off x="775853" y="5524159"/>
            <a:ext cx="1585966" cy="369332"/>
          </a:xfrm>
          <a:prstGeom prst="rect">
            <a:avLst/>
          </a:prstGeom>
          <a:noFill/>
        </p:spPr>
        <p:txBody>
          <a:bodyPr wrap="square" rtlCol="0">
            <a:spAutoFit/>
          </a:bodyPr>
          <a:lstStyle/>
          <a:p>
            <a:r>
              <a:rPr lang="zh-TW" altLang="en-US" dirty="0"/>
              <a:t>身分詐騙偵測</a:t>
            </a:r>
          </a:p>
        </p:txBody>
      </p:sp>
      <p:sp>
        <p:nvSpPr>
          <p:cNvPr id="10" name="文字方塊 9">
            <a:extLst>
              <a:ext uri="{FF2B5EF4-FFF2-40B4-BE49-F238E27FC236}">
                <a16:creationId xmlns:a16="http://schemas.microsoft.com/office/drawing/2014/main" id="{5B4FE93E-2C62-4B9A-B785-368F08474002}"/>
              </a:ext>
            </a:extLst>
          </p:cNvPr>
          <p:cNvSpPr txBox="1"/>
          <p:nvPr/>
        </p:nvSpPr>
        <p:spPr>
          <a:xfrm>
            <a:off x="3309661" y="5498691"/>
            <a:ext cx="1585966" cy="369332"/>
          </a:xfrm>
          <a:prstGeom prst="rect">
            <a:avLst/>
          </a:prstGeom>
          <a:noFill/>
        </p:spPr>
        <p:txBody>
          <a:bodyPr wrap="square" rtlCol="0">
            <a:spAutoFit/>
          </a:bodyPr>
          <a:lstStyle/>
          <a:p>
            <a:r>
              <a:rPr lang="zh-TW" altLang="en-US" dirty="0"/>
              <a:t>市場預測</a:t>
            </a:r>
          </a:p>
        </p:txBody>
      </p:sp>
      <p:sp>
        <p:nvSpPr>
          <p:cNvPr id="11" name="文字方塊 10">
            <a:extLst>
              <a:ext uri="{FF2B5EF4-FFF2-40B4-BE49-F238E27FC236}">
                <a16:creationId xmlns:a16="http://schemas.microsoft.com/office/drawing/2014/main" id="{24B2FF0F-0211-4297-B33D-4DA779AFD6ED}"/>
              </a:ext>
            </a:extLst>
          </p:cNvPr>
          <p:cNvSpPr txBox="1"/>
          <p:nvPr/>
        </p:nvSpPr>
        <p:spPr>
          <a:xfrm>
            <a:off x="873848" y="2445501"/>
            <a:ext cx="1585966" cy="646331"/>
          </a:xfrm>
          <a:prstGeom prst="rect">
            <a:avLst/>
          </a:prstGeom>
          <a:noFill/>
        </p:spPr>
        <p:txBody>
          <a:bodyPr wrap="square" rtlCol="0">
            <a:spAutoFit/>
          </a:bodyPr>
          <a:lstStyle/>
          <a:p>
            <a:r>
              <a:rPr lang="zh-TW" altLang="en-US" dirty="0"/>
              <a:t>監督式學習</a:t>
            </a:r>
            <a:endParaRPr lang="en-US" altLang="zh-TW" dirty="0"/>
          </a:p>
          <a:p>
            <a:endParaRPr lang="zh-TW" altLang="en-US" dirty="0"/>
          </a:p>
        </p:txBody>
      </p:sp>
      <p:sp>
        <p:nvSpPr>
          <p:cNvPr id="12" name="文字方塊 11">
            <a:extLst>
              <a:ext uri="{FF2B5EF4-FFF2-40B4-BE49-F238E27FC236}">
                <a16:creationId xmlns:a16="http://schemas.microsoft.com/office/drawing/2014/main" id="{C74AE64B-6539-49E8-81AF-3FA49C773625}"/>
              </a:ext>
            </a:extLst>
          </p:cNvPr>
          <p:cNvSpPr txBox="1"/>
          <p:nvPr/>
        </p:nvSpPr>
        <p:spPr>
          <a:xfrm>
            <a:off x="9652101" y="2332570"/>
            <a:ext cx="1585966" cy="646331"/>
          </a:xfrm>
          <a:prstGeom prst="rect">
            <a:avLst/>
          </a:prstGeom>
          <a:noFill/>
        </p:spPr>
        <p:txBody>
          <a:bodyPr wrap="square" rtlCol="0">
            <a:spAutoFit/>
          </a:bodyPr>
          <a:lstStyle/>
          <a:p>
            <a:r>
              <a:rPr lang="zh-TW" altLang="en-US" dirty="0"/>
              <a:t>非監督式學習</a:t>
            </a:r>
            <a:endParaRPr lang="en-US" altLang="zh-TW" dirty="0"/>
          </a:p>
          <a:p>
            <a:endParaRPr lang="zh-TW" altLang="en-US" dirty="0"/>
          </a:p>
        </p:txBody>
      </p:sp>
      <p:sp>
        <p:nvSpPr>
          <p:cNvPr id="13" name="文字方塊 12">
            <a:extLst>
              <a:ext uri="{FF2B5EF4-FFF2-40B4-BE49-F238E27FC236}">
                <a16:creationId xmlns:a16="http://schemas.microsoft.com/office/drawing/2014/main" id="{E6B576A2-3AEA-41CD-B4EA-698E85CA2766}"/>
              </a:ext>
            </a:extLst>
          </p:cNvPr>
          <p:cNvSpPr txBox="1"/>
          <p:nvPr/>
        </p:nvSpPr>
        <p:spPr>
          <a:xfrm>
            <a:off x="5370890" y="5552827"/>
            <a:ext cx="1195589" cy="369332"/>
          </a:xfrm>
          <a:prstGeom prst="rect">
            <a:avLst/>
          </a:prstGeom>
          <a:noFill/>
        </p:spPr>
        <p:txBody>
          <a:bodyPr wrap="square" rtlCol="0">
            <a:spAutoFit/>
          </a:bodyPr>
          <a:lstStyle/>
          <a:p>
            <a:r>
              <a:rPr lang="zh-TW" altLang="en-US" dirty="0"/>
              <a:t>目標行銷</a:t>
            </a:r>
          </a:p>
        </p:txBody>
      </p:sp>
      <p:sp>
        <p:nvSpPr>
          <p:cNvPr id="14" name="文字方塊 13">
            <a:extLst>
              <a:ext uri="{FF2B5EF4-FFF2-40B4-BE49-F238E27FC236}">
                <a16:creationId xmlns:a16="http://schemas.microsoft.com/office/drawing/2014/main" id="{7120F34A-874C-4409-9CC6-F06EADFCCE15}"/>
              </a:ext>
            </a:extLst>
          </p:cNvPr>
          <p:cNvSpPr txBox="1"/>
          <p:nvPr/>
        </p:nvSpPr>
        <p:spPr>
          <a:xfrm>
            <a:off x="7422043" y="5551159"/>
            <a:ext cx="1252173" cy="369332"/>
          </a:xfrm>
          <a:prstGeom prst="rect">
            <a:avLst/>
          </a:prstGeom>
          <a:noFill/>
        </p:spPr>
        <p:txBody>
          <a:bodyPr wrap="square" rtlCol="0">
            <a:spAutoFit/>
          </a:bodyPr>
          <a:lstStyle/>
          <a:p>
            <a:r>
              <a:rPr lang="zh-TW" altLang="en-US" dirty="0"/>
              <a:t>客戶推薦</a:t>
            </a:r>
          </a:p>
        </p:txBody>
      </p:sp>
      <p:sp>
        <p:nvSpPr>
          <p:cNvPr id="15" name="文字方塊 14">
            <a:extLst>
              <a:ext uri="{FF2B5EF4-FFF2-40B4-BE49-F238E27FC236}">
                <a16:creationId xmlns:a16="http://schemas.microsoft.com/office/drawing/2014/main" id="{208F5DF8-7D6F-464C-92D2-E02EB898161C}"/>
              </a:ext>
            </a:extLst>
          </p:cNvPr>
          <p:cNvSpPr txBox="1"/>
          <p:nvPr/>
        </p:nvSpPr>
        <p:spPr>
          <a:xfrm>
            <a:off x="10345069" y="5314097"/>
            <a:ext cx="892998" cy="646331"/>
          </a:xfrm>
          <a:prstGeom prst="rect">
            <a:avLst/>
          </a:prstGeom>
          <a:noFill/>
        </p:spPr>
        <p:txBody>
          <a:bodyPr wrap="square" rtlCol="0">
            <a:spAutoFit/>
          </a:bodyPr>
          <a:lstStyle/>
          <a:p>
            <a:r>
              <a:rPr lang="zh-TW" altLang="en-US" dirty="0"/>
              <a:t>大數據視覺化</a:t>
            </a:r>
          </a:p>
        </p:txBody>
      </p:sp>
      <p:sp>
        <p:nvSpPr>
          <p:cNvPr id="5" name="投影片編號版面配置區 4">
            <a:extLst>
              <a:ext uri="{FF2B5EF4-FFF2-40B4-BE49-F238E27FC236}">
                <a16:creationId xmlns:a16="http://schemas.microsoft.com/office/drawing/2014/main" id="{93D455C3-1027-8897-C834-CADD2F9D1B3F}"/>
              </a:ext>
            </a:extLst>
          </p:cNvPr>
          <p:cNvSpPr>
            <a:spLocks noGrp="1"/>
          </p:cNvSpPr>
          <p:nvPr>
            <p:ph type="sldNum" sz="quarter" idx="12"/>
          </p:nvPr>
        </p:nvSpPr>
        <p:spPr/>
        <p:txBody>
          <a:bodyPr/>
          <a:lstStyle/>
          <a:p>
            <a:fld id="{0BF27A7C-1ECC-40DC-A998-3C54F3AEF378}" type="slidenum">
              <a:rPr lang="zh-TW" altLang="en-US" smtClean="0"/>
              <a:t>46</a:t>
            </a:fld>
            <a:endParaRPr lang="zh-TW" altLang="en-US"/>
          </a:p>
        </p:txBody>
      </p:sp>
    </p:spTree>
    <p:extLst>
      <p:ext uri="{BB962C8B-B14F-4D97-AF65-F5344CB8AC3E}">
        <p14:creationId xmlns:p14="http://schemas.microsoft.com/office/powerpoint/2010/main" val="1476479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標題 1">
            <a:extLst>
              <a:ext uri="{FF2B5EF4-FFF2-40B4-BE49-F238E27FC236}">
                <a16:creationId xmlns:a16="http://schemas.microsoft.com/office/drawing/2014/main" id="{638D1521-8C38-4F38-882B-105DCC864688}"/>
              </a:ext>
            </a:extLst>
          </p:cNvPr>
          <p:cNvSpPr>
            <a:spLocks noGrp="1"/>
          </p:cNvSpPr>
          <p:nvPr>
            <p:ph type="title"/>
          </p:nvPr>
        </p:nvSpPr>
        <p:spPr>
          <a:xfrm>
            <a:off x="630936" y="639520"/>
            <a:ext cx="3429000" cy="1719072"/>
          </a:xfrm>
        </p:spPr>
        <p:txBody>
          <a:bodyPr anchor="b">
            <a:normAutofit/>
          </a:bodyPr>
          <a:lstStyle/>
          <a:p>
            <a:r>
              <a:rPr lang="en-US" altLang="zh-TW" sz="4600"/>
              <a:t>1000 genome project </a:t>
            </a:r>
            <a:endParaRPr lang="zh-TW" altLang="en-US" sz="460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內容版面配置區 2">
            <a:extLst>
              <a:ext uri="{FF2B5EF4-FFF2-40B4-BE49-F238E27FC236}">
                <a16:creationId xmlns:a16="http://schemas.microsoft.com/office/drawing/2014/main" id="{20F355F5-A896-5505-BDE9-26563F5C19FD}"/>
              </a:ext>
            </a:extLst>
          </p:cNvPr>
          <p:cNvSpPr>
            <a:spLocks noGrp="1"/>
          </p:cNvSpPr>
          <p:nvPr>
            <p:ph idx="1"/>
          </p:nvPr>
        </p:nvSpPr>
        <p:spPr>
          <a:xfrm>
            <a:off x="630936" y="2807208"/>
            <a:ext cx="3429000" cy="3410712"/>
          </a:xfrm>
        </p:spPr>
        <p:txBody>
          <a:bodyPr anchor="t">
            <a:normAutofit/>
          </a:bodyPr>
          <a:lstStyle/>
          <a:p>
            <a:r>
              <a:rPr lang="en-US" altLang="zh-TW" sz="2000" dirty="0"/>
              <a:t>(Phase 3) 2504 samples</a:t>
            </a:r>
          </a:p>
          <a:p>
            <a:endParaRPr lang="en-US" altLang="zh-TW" sz="2000" dirty="0"/>
          </a:p>
          <a:p>
            <a:r>
              <a:rPr lang="en-US" altLang="zh-TW" sz="2000" dirty="0"/>
              <a:t>Chr 21: 1,103,547</a:t>
            </a:r>
          </a:p>
          <a:p>
            <a:endParaRPr lang="en-US" altLang="zh-TW" sz="2000" dirty="0"/>
          </a:p>
        </p:txBody>
      </p:sp>
      <p:pic>
        <p:nvPicPr>
          <p:cNvPr id="4" name="圖片 3">
            <a:extLst>
              <a:ext uri="{FF2B5EF4-FFF2-40B4-BE49-F238E27FC236}">
                <a16:creationId xmlns:a16="http://schemas.microsoft.com/office/drawing/2014/main" id="{FF987F73-5FC6-211F-8A09-50EDC183A55F}"/>
              </a:ext>
            </a:extLst>
          </p:cNvPr>
          <p:cNvPicPr>
            <a:picLocks noChangeAspect="1"/>
          </p:cNvPicPr>
          <p:nvPr/>
        </p:nvPicPr>
        <p:blipFill>
          <a:blip r:embed="rId2"/>
          <a:stretch>
            <a:fillRect/>
          </a:stretch>
        </p:blipFill>
        <p:spPr>
          <a:xfrm>
            <a:off x="4654296" y="1521847"/>
            <a:ext cx="6903720" cy="3814305"/>
          </a:xfrm>
          <a:prstGeom prst="rect">
            <a:avLst/>
          </a:prstGeom>
        </p:spPr>
      </p:pic>
      <p:sp>
        <p:nvSpPr>
          <p:cNvPr id="5" name="投影片編號版面配置區 4">
            <a:extLst>
              <a:ext uri="{FF2B5EF4-FFF2-40B4-BE49-F238E27FC236}">
                <a16:creationId xmlns:a16="http://schemas.microsoft.com/office/drawing/2014/main" id="{DDE08A09-FF4F-777A-B2AB-513B672548F7}"/>
              </a:ext>
            </a:extLst>
          </p:cNvPr>
          <p:cNvSpPr>
            <a:spLocks noGrp="1"/>
          </p:cNvSpPr>
          <p:nvPr>
            <p:ph type="sldNum" sz="quarter" idx="12"/>
          </p:nvPr>
        </p:nvSpPr>
        <p:spPr/>
        <p:txBody>
          <a:bodyPr/>
          <a:lstStyle/>
          <a:p>
            <a:fld id="{3A5BFAAA-2C64-48AA-811A-13D0ED42DAF8}" type="slidenum">
              <a:rPr lang="zh-TW" altLang="en-US" smtClean="0"/>
              <a:t>47</a:t>
            </a:fld>
            <a:endParaRPr lang="zh-TW" altLang="en-US"/>
          </a:p>
        </p:txBody>
      </p:sp>
    </p:spTree>
    <p:extLst>
      <p:ext uri="{BB962C8B-B14F-4D97-AF65-F5344CB8AC3E}">
        <p14:creationId xmlns:p14="http://schemas.microsoft.com/office/powerpoint/2010/main" val="12608666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46092F26-5025-FBE7-7FD8-B7ED242312F9}"/>
              </a:ext>
            </a:extLst>
          </p:cNvPr>
          <p:cNvSpPr>
            <a:spLocks noGrp="1"/>
          </p:cNvSpPr>
          <p:nvPr>
            <p:ph idx="1"/>
          </p:nvPr>
        </p:nvSpPr>
        <p:spPr>
          <a:xfrm>
            <a:off x="7633981" y="562062"/>
            <a:ext cx="4328719" cy="5614901"/>
          </a:xfrm>
        </p:spPr>
        <p:txBody>
          <a:bodyPr/>
          <a:lstStyle/>
          <a:p>
            <a:r>
              <a:rPr lang="en-US" altLang="zh-TW" dirty="0"/>
              <a:t>2000:</a:t>
            </a:r>
            <a:r>
              <a:rPr lang="zh-TW" altLang="en-US" dirty="0"/>
              <a:t> </a:t>
            </a:r>
            <a:r>
              <a:rPr lang="en-US" altLang="zh-TW" dirty="0"/>
              <a:t>Human Genome Project Completed</a:t>
            </a:r>
          </a:p>
          <a:p>
            <a:endParaRPr lang="en-US" altLang="zh-TW" dirty="0"/>
          </a:p>
          <a:p>
            <a:r>
              <a:rPr lang="en-US" altLang="zh-TW" dirty="0"/>
              <a:t>2007: 1000 Genome Project  formally proposed in UK</a:t>
            </a:r>
          </a:p>
          <a:p>
            <a:endParaRPr lang="en-US" altLang="zh-TW" dirty="0"/>
          </a:p>
          <a:p>
            <a:r>
              <a:rPr lang="en-US" altLang="zh-TW" dirty="0"/>
              <a:t>2012: First release of complete genomics data</a:t>
            </a:r>
          </a:p>
          <a:p>
            <a:endParaRPr lang="en-US" altLang="zh-TW" dirty="0"/>
          </a:p>
          <a:p>
            <a:r>
              <a:rPr lang="en-US" altLang="zh-TW" dirty="0"/>
              <a:t>2014: First release of Phase 3 variants</a:t>
            </a:r>
            <a:endParaRPr lang="zh-TW" altLang="en-US" dirty="0"/>
          </a:p>
        </p:txBody>
      </p:sp>
      <p:pic>
        <p:nvPicPr>
          <p:cNvPr id="7170" name="Picture 2" descr="1000 Genomes Project timeline 2015">
            <a:extLst>
              <a:ext uri="{FF2B5EF4-FFF2-40B4-BE49-F238E27FC236}">
                <a16:creationId xmlns:a16="http://schemas.microsoft.com/office/drawing/2014/main" id="{2DA6ABEB-A55C-1497-52A2-F7879565CC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7011" y="0"/>
            <a:ext cx="5665787"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橢圓 3">
            <a:extLst>
              <a:ext uri="{FF2B5EF4-FFF2-40B4-BE49-F238E27FC236}">
                <a16:creationId xmlns:a16="http://schemas.microsoft.com/office/drawing/2014/main" id="{D625D989-89F6-5FB0-1913-9DED825F725E}"/>
              </a:ext>
            </a:extLst>
          </p:cNvPr>
          <p:cNvSpPr/>
          <p:nvPr/>
        </p:nvSpPr>
        <p:spPr>
          <a:xfrm>
            <a:off x="3456264" y="1887523"/>
            <a:ext cx="864066" cy="629174"/>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6" name="橢圓 5">
            <a:extLst>
              <a:ext uri="{FF2B5EF4-FFF2-40B4-BE49-F238E27FC236}">
                <a16:creationId xmlns:a16="http://schemas.microsoft.com/office/drawing/2014/main" id="{1C9C0881-B7D4-EEA3-A6FA-C684043ED8BF}"/>
              </a:ext>
            </a:extLst>
          </p:cNvPr>
          <p:cNvSpPr/>
          <p:nvPr/>
        </p:nvSpPr>
        <p:spPr>
          <a:xfrm>
            <a:off x="5081512" y="2202110"/>
            <a:ext cx="933393" cy="629173"/>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7" name="橢圓 6">
            <a:extLst>
              <a:ext uri="{FF2B5EF4-FFF2-40B4-BE49-F238E27FC236}">
                <a16:creationId xmlns:a16="http://schemas.microsoft.com/office/drawing/2014/main" id="{8FFF13B3-5160-40CA-0A79-43F07886FFA1}"/>
              </a:ext>
            </a:extLst>
          </p:cNvPr>
          <p:cNvSpPr/>
          <p:nvPr/>
        </p:nvSpPr>
        <p:spPr>
          <a:xfrm>
            <a:off x="1131695" y="2836876"/>
            <a:ext cx="933393" cy="629173"/>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8" name="橢圓 7">
            <a:extLst>
              <a:ext uri="{FF2B5EF4-FFF2-40B4-BE49-F238E27FC236}">
                <a16:creationId xmlns:a16="http://schemas.microsoft.com/office/drawing/2014/main" id="{4FEFE2D9-D456-A2C0-EEBE-DEE3C2205D33}"/>
              </a:ext>
            </a:extLst>
          </p:cNvPr>
          <p:cNvSpPr/>
          <p:nvPr/>
        </p:nvSpPr>
        <p:spPr>
          <a:xfrm>
            <a:off x="1761688" y="1490444"/>
            <a:ext cx="933393" cy="629173"/>
          </a:xfrm>
          <a:prstGeom prst="ellipse">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panose="02020500000000000000" pitchFamily="18" charset="-120"/>
              <a:cs typeface="+mn-cs"/>
            </a:endParaRPr>
          </a:p>
        </p:txBody>
      </p:sp>
      <p:sp>
        <p:nvSpPr>
          <p:cNvPr id="2" name="投影片編號版面配置區 1">
            <a:extLst>
              <a:ext uri="{FF2B5EF4-FFF2-40B4-BE49-F238E27FC236}">
                <a16:creationId xmlns:a16="http://schemas.microsoft.com/office/drawing/2014/main" id="{E946D45F-9249-BD08-06EC-D940895DD12F}"/>
              </a:ext>
            </a:extLst>
          </p:cNvPr>
          <p:cNvSpPr>
            <a:spLocks noGrp="1"/>
          </p:cNvSpPr>
          <p:nvPr>
            <p:ph type="sldNum" sz="quarter" idx="12"/>
          </p:nvPr>
        </p:nvSpPr>
        <p:spPr/>
        <p:txBody>
          <a:bodyPr/>
          <a:lstStyle/>
          <a:p>
            <a:fld id="{3A5BFAAA-2C64-48AA-811A-13D0ED42DAF8}" type="slidenum">
              <a:rPr lang="zh-TW" altLang="en-US" smtClean="0"/>
              <a:t>48</a:t>
            </a:fld>
            <a:endParaRPr lang="zh-TW" altLang="en-US"/>
          </a:p>
        </p:txBody>
      </p:sp>
    </p:spTree>
    <p:extLst>
      <p:ext uri="{BB962C8B-B14F-4D97-AF65-F5344CB8AC3E}">
        <p14:creationId xmlns:p14="http://schemas.microsoft.com/office/powerpoint/2010/main" val="4156360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4710C43-E92E-9792-920C-B78B4AF80649}"/>
              </a:ext>
            </a:extLst>
          </p:cNvPr>
          <p:cNvSpPr>
            <a:spLocks noGrp="1"/>
          </p:cNvSpPr>
          <p:nvPr>
            <p:ph type="title"/>
          </p:nvPr>
        </p:nvSpPr>
        <p:spPr/>
        <p:txBody>
          <a:bodyPr/>
          <a:lstStyle/>
          <a:p>
            <a:r>
              <a:rPr lang="en-US" altLang="zh-TW" dirty="0"/>
              <a:t>Data preprocessing </a:t>
            </a:r>
            <a:r>
              <a:rPr lang="zh-TW" altLang="en-US" dirty="0"/>
              <a:t>資料前處理</a:t>
            </a:r>
          </a:p>
        </p:txBody>
      </p:sp>
      <p:graphicFrame>
        <p:nvGraphicFramePr>
          <p:cNvPr id="4" name="內容版面配置區 3">
            <a:extLst>
              <a:ext uri="{FF2B5EF4-FFF2-40B4-BE49-F238E27FC236}">
                <a16:creationId xmlns:a16="http://schemas.microsoft.com/office/drawing/2014/main" id="{EC067F08-7EC4-6B87-4F0C-E537D0FD0054}"/>
              </a:ext>
            </a:extLst>
          </p:cNvPr>
          <p:cNvGraphicFramePr>
            <a:graphicFrameLocks noGrp="1"/>
          </p:cNvGraphicFramePr>
          <p:nvPr>
            <p:ph idx="1"/>
          </p:nvPr>
        </p:nvGraphicFramePr>
        <p:xfrm>
          <a:off x="838200" y="3595702"/>
          <a:ext cx="10515600" cy="2225040"/>
        </p:xfrm>
        <a:graphic>
          <a:graphicData uri="http://schemas.openxmlformats.org/drawingml/2006/table">
            <a:tbl>
              <a:tblPr firstRow="1" bandRow="1">
                <a:tableStyleId>{5C22544A-7EE6-4342-B048-85BDC9FD1C3A}</a:tableStyleId>
              </a:tblPr>
              <a:tblGrid>
                <a:gridCol w="2047613">
                  <a:extLst>
                    <a:ext uri="{9D8B030D-6E8A-4147-A177-3AD203B41FA5}">
                      <a16:colId xmlns:a16="http://schemas.microsoft.com/office/drawing/2014/main" val="2508686329"/>
                    </a:ext>
                  </a:extLst>
                </a:gridCol>
                <a:gridCol w="3549742">
                  <a:extLst>
                    <a:ext uri="{9D8B030D-6E8A-4147-A177-3AD203B41FA5}">
                      <a16:colId xmlns:a16="http://schemas.microsoft.com/office/drawing/2014/main" val="970921796"/>
                    </a:ext>
                  </a:extLst>
                </a:gridCol>
                <a:gridCol w="4918245">
                  <a:extLst>
                    <a:ext uri="{9D8B030D-6E8A-4147-A177-3AD203B41FA5}">
                      <a16:colId xmlns:a16="http://schemas.microsoft.com/office/drawing/2014/main" val="3496686429"/>
                    </a:ext>
                  </a:extLst>
                </a:gridCol>
              </a:tblGrid>
              <a:tr h="370840">
                <a:tc>
                  <a:txBody>
                    <a:bodyPr/>
                    <a:lstStyle/>
                    <a:p>
                      <a:endParaRPr lang="zh-TW" altLang="en-US" dirty="0"/>
                    </a:p>
                  </a:txBody>
                  <a:tcPr/>
                </a:tc>
                <a:tc>
                  <a:txBody>
                    <a:bodyPr/>
                    <a:lstStyle/>
                    <a:p>
                      <a:r>
                        <a:rPr lang="en-US" altLang="zh-TW" dirty="0"/>
                        <a:t>type</a:t>
                      </a:r>
                      <a:endParaRPr lang="zh-TW" altLang="en-US" dirty="0"/>
                    </a:p>
                  </a:txBody>
                  <a:tcPr/>
                </a:tc>
                <a:tc>
                  <a:txBody>
                    <a:bodyPr/>
                    <a:lstStyle/>
                    <a:p>
                      <a:r>
                        <a:rPr lang="en-US" altLang="zh-TW" dirty="0"/>
                        <a:t>size</a:t>
                      </a:r>
                      <a:endParaRPr lang="zh-TW" altLang="en-US" dirty="0"/>
                    </a:p>
                  </a:txBody>
                  <a:tcPr/>
                </a:tc>
                <a:extLst>
                  <a:ext uri="{0D108BD9-81ED-4DB2-BD59-A6C34878D82A}">
                    <a16:rowId xmlns:a16="http://schemas.microsoft.com/office/drawing/2014/main" val="1517835806"/>
                  </a:ext>
                </a:extLst>
              </a:tr>
              <a:tr h="370840">
                <a:tc>
                  <a:txBody>
                    <a:bodyPr/>
                    <a:lstStyle/>
                    <a:p>
                      <a:r>
                        <a:rPr lang="en-US" altLang="zh-TW" dirty="0"/>
                        <a:t>Raw file</a:t>
                      </a:r>
                      <a:endParaRPr lang="zh-TW" altLang="en-US" dirty="0"/>
                    </a:p>
                  </a:txBody>
                  <a:tcPr/>
                </a:tc>
                <a:tc>
                  <a:txBody>
                    <a:bodyPr/>
                    <a:lstStyle/>
                    <a:p>
                      <a:r>
                        <a:rPr lang="en-US" altLang="zh-TW" dirty="0"/>
                        <a:t>ALL.chr21*.vcf.gz</a:t>
                      </a:r>
                      <a:endParaRPr lang="zh-TW"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201M (2504 samples/ 1,103,547</a:t>
                      </a:r>
                      <a:r>
                        <a:rPr lang="zh-TW" altLang="en-US" dirty="0"/>
                        <a:t> </a:t>
                      </a:r>
                      <a:r>
                        <a:rPr lang="en-US" altLang="zh-TW" dirty="0"/>
                        <a:t>variants)</a:t>
                      </a:r>
                    </a:p>
                  </a:txBody>
                  <a:tcPr/>
                </a:tc>
                <a:extLst>
                  <a:ext uri="{0D108BD9-81ED-4DB2-BD59-A6C34878D82A}">
                    <a16:rowId xmlns:a16="http://schemas.microsoft.com/office/drawing/2014/main" val="2919410226"/>
                  </a:ext>
                </a:extLst>
              </a:tr>
              <a:tr h="370840">
                <a:tc>
                  <a:txBody>
                    <a:bodyPr/>
                    <a:lstStyle/>
                    <a:p>
                      <a:r>
                        <a:rPr lang="en-US" altLang="zh-TW" dirty="0"/>
                        <a:t>Bed file</a:t>
                      </a:r>
                      <a:endParaRPr lang="zh-TW" altLang="en-US" dirty="0"/>
                    </a:p>
                  </a:txBody>
                  <a:tcPr/>
                </a:tc>
                <a:tc>
                  <a:txBody>
                    <a:bodyPr/>
                    <a:lstStyle/>
                    <a:p>
                      <a:r>
                        <a:rPr lang="en-US" altLang="zh-TW" dirty="0"/>
                        <a:t>.bed</a:t>
                      </a:r>
                      <a:endParaRPr lang="zh-TW" altLang="en-US" dirty="0"/>
                    </a:p>
                  </a:txBody>
                  <a:tcPr/>
                </a:tc>
                <a:tc>
                  <a:txBody>
                    <a:bodyPr/>
                    <a:lstStyle/>
                    <a:p>
                      <a:r>
                        <a:rPr lang="en-US" altLang="zh-TW" dirty="0"/>
                        <a:t>661M</a:t>
                      </a:r>
                      <a:endParaRPr lang="zh-TW" altLang="en-US" dirty="0"/>
                    </a:p>
                  </a:txBody>
                  <a:tcPr/>
                </a:tc>
                <a:extLst>
                  <a:ext uri="{0D108BD9-81ED-4DB2-BD59-A6C34878D82A}">
                    <a16:rowId xmlns:a16="http://schemas.microsoft.com/office/drawing/2014/main" val="1404746046"/>
                  </a:ext>
                </a:extLst>
              </a:tr>
              <a:tr h="370840">
                <a:tc>
                  <a:txBody>
                    <a:bodyPr/>
                    <a:lstStyle/>
                    <a:p>
                      <a:r>
                        <a:rPr lang="en-US" altLang="zh-TW" dirty="0"/>
                        <a:t>Remove MAF &lt; 0.01</a:t>
                      </a:r>
                      <a:endParaRPr lang="zh-TW" altLang="en-US" dirty="0"/>
                    </a:p>
                  </a:txBody>
                  <a:tcPr/>
                </a:tc>
                <a:tc>
                  <a:txBody>
                    <a:bodyPr/>
                    <a:lstStyle/>
                    <a:p>
                      <a:r>
                        <a:rPr lang="en-US" altLang="zh-TW" dirty="0"/>
                        <a:t>.bed</a:t>
                      </a:r>
                      <a:endParaRPr lang="zh-TW" altLang="en-US" dirty="0"/>
                    </a:p>
                  </a:txBody>
                  <a:tcPr/>
                </a:tc>
                <a:tc>
                  <a:txBody>
                    <a:bodyPr/>
                    <a:lstStyle/>
                    <a:p>
                      <a:r>
                        <a:rPr lang="en-US" altLang="zh-TW" dirty="0"/>
                        <a:t>116M (2504 samples/ 193,739</a:t>
                      </a:r>
                      <a:r>
                        <a:rPr lang="zh-TW" altLang="en-US" dirty="0"/>
                        <a:t> </a:t>
                      </a:r>
                      <a:r>
                        <a:rPr lang="en-US" altLang="zh-TW" dirty="0"/>
                        <a:t>variants)</a:t>
                      </a:r>
                      <a:endParaRPr lang="zh-TW" altLang="en-US" dirty="0"/>
                    </a:p>
                  </a:txBody>
                  <a:tcPr/>
                </a:tc>
                <a:extLst>
                  <a:ext uri="{0D108BD9-81ED-4DB2-BD59-A6C34878D82A}">
                    <a16:rowId xmlns:a16="http://schemas.microsoft.com/office/drawing/2014/main" val="1943492433"/>
                  </a:ext>
                </a:extLst>
              </a:tr>
              <a:tr h="370840">
                <a:tc>
                  <a:txBody>
                    <a:bodyPr/>
                    <a:lstStyle/>
                    <a:p>
                      <a:r>
                        <a:rPr lang="en-US" altLang="zh-TW" dirty="0"/>
                        <a:t>.bed -&gt; .ped</a:t>
                      </a:r>
                      <a:endParaRPr lang="zh-TW" altLang="en-US" dirty="0"/>
                    </a:p>
                  </a:txBody>
                  <a:tcPr/>
                </a:tc>
                <a:tc>
                  <a:txBody>
                    <a:bodyPr/>
                    <a:lstStyle/>
                    <a:p>
                      <a:r>
                        <a:rPr lang="en-US" altLang="zh-TW" dirty="0"/>
                        <a:t>.ped</a:t>
                      </a:r>
                      <a:endParaRPr lang="zh-TW" altLang="en-US" dirty="0"/>
                    </a:p>
                  </a:txBody>
                  <a:tcPr/>
                </a:tc>
                <a:tc>
                  <a:txBody>
                    <a:bodyPr/>
                    <a:lstStyle/>
                    <a:p>
                      <a:r>
                        <a:rPr lang="en-US" altLang="zh-TW" dirty="0"/>
                        <a:t>2G</a:t>
                      </a:r>
                      <a:endParaRPr lang="zh-TW" altLang="en-US" dirty="0"/>
                    </a:p>
                  </a:txBody>
                  <a:tcPr/>
                </a:tc>
                <a:extLst>
                  <a:ext uri="{0D108BD9-81ED-4DB2-BD59-A6C34878D82A}">
                    <a16:rowId xmlns:a16="http://schemas.microsoft.com/office/drawing/2014/main" val="7115031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dirty="0"/>
                        <a:t>Remove high LD</a:t>
                      </a:r>
                      <a:endParaRPr lang="zh-TW" altLang="en-US" dirty="0"/>
                    </a:p>
                  </a:txBody>
                  <a:tcPr/>
                </a:tc>
                <a:tc>
                  <a:txBody>
                    <a:bodyPr/>
                    <a:lstStyle/>
                    <a:p>
                      <a:r>
                        <a:rPr lang="en-US" altLang="zh-TW" dirty="0"/>
                        <a:t>.ped</a:t>
                      </a:r>
                      <a:endParaRPr lang="zh-TW" altLang="en-US" dirty="0"/>
                    </a:p>
                  </a:txBody>
                  <a:tcPr/>
                </a:tc>
                <a:tc>
                  <a:txBody>
                    <a:bodyPr/>
                    <a:lstStyle/>
                    <a:p>
                      <a:r>
                        <a:rPr lang="en-US" altLang="zh-TW" dirty="0"/>
                        <a:t>217M (2504 samples/ 21,051</a:t>
                      </a:r>
                      <a:r>
                        <a:rPr lang="zh-TW" altLang="en-US" dirty="0"/>
                        <a:t> </a:t>
                      </a:r>
                      <a:r>
                        <a:rPr lang="en-US" altLang="zh-TW" dirty="0"/>
                        <a:t>variants)</a:t>
                      </a:r>
                      <a:endParaRPr lang="zh-TW" altLang="en-US" dirty="0"/>
                    </a:p>
                  </a:txBody>
                  <a:tcPr/>
                </a:tc>
                <a:extLst>
                  <a:ext uri="{0D108BD9-81ED-4DB2-BD59-A6C34878D82A}">
                    <a16:rowId xmlns:a16="http://schemas.microsoft.com/office/drawing/2014/main" val="3703419635"/>
                  </a:ext>
                </a:extLst>
              </a:tr>
            </a:tbl>
          </a:graphicData>
        </a:graphic>
      </p:graphicFrame>
      <p:sp>
        <p:nvSpPr>
          <p:cNvPr id="7" name="文字方塊 6">
            <a:extLst>
              <a:ext uri="{FF2B5EF4-FFF2-40B4-BE49-F238E27FC236}">
                <a16:creationId xmlns:a16="http://schemas.microsoft.com/office/drawing/2014/main" id="{08101F03-0B22-6FCB-2B35-2FF90E9A0062}"/>
              </a:ext>
            </a:extLst>
          </p:cNvPr>
          <p:cNvSpPr txBox="1"/>
          <p:nvPr/>
        </p:nvSpPr>
        <p:spPr>
          <a:xfrm>
            <a:off x="838200" y="1397675"/>
            <a:ext cx="7826928" cy="203132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2"/>
              </a:rPr>
              <a:t>http://ftp.1000genomes.ebi.ac.uk/vol1/ftp/release/20130502/</a:t>
            </a:r>
            <a:r>
              <a:rPr kumimoji="0" lang="da-DK"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(variants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hlinkClick r:id="rId3"/>
              </a:rPr>
              <a:t>http://ftp.1000genomes.ebi.ac.uk/vol1/ftp/release/20130502/integrated_call_samples_v3.20130502.ALL.panel</a:t>
            </a:r>
            <a:r>
              <a:rPr kumimoji="0" lang="da-DK"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 (phenotype 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a-DK"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PLINK (software): </a:t>
            </a: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PLINK's primary job is management and analysis of position-based SNP-like data for thousands of samples.</a:t>
            </a:r>
            <a:endParaRPr kumimoji="0" lang="da-DK"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a-DK" altLang="zh-TW" sz="18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pic>
        <p:nvPicPr>
          <p:cNvPr id="8194" name="Picture 2" descr="智慧運算與大數據研究室(607)">
            <a:extLst>
              <a:ext uri="{FF2B5EF4-FFF2-40B4-BE49-F238E27FC236}">
                <a16:creationId xmlns:a16="http://schemas.microsoft.com/office/drawing/2014/main" id="{0B97759B-9C27-C0B0-AA5F-1767992ED2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4376" y="145089"/>
            <a:ext cx="2499424" cy="3334624"/>
          </a:xfrm>
          <a:prstGeom prst="rect">
            <a:avLst/>
          </a:prstGeom>
          <a:noFill/>
          <a:extLst>
            <a:ext uri="{909E8E84-426E-40DD-AFC4-6F175D3DCCD1}">
              <a14:hiddenFill xmlns:a14="http://schemas.microsoft.com/office/drawing/2010/main">
                <a:solidFill>
                  <a:srgbClr val="FFFFFF"/>
                </a:solidFill>
              </a14:hiddenFill>
            </a:ext>
          </a:extLst>
        </p:spPr>
      </p:pic>
      <p:sp>
        <p:nvSpPr>
          <p:cNvPr id="3" name="投影片編號版面配置區 2">
            <a:extLst>
              <a:ext uri="{FF2B5EF4-FFF2-40B4-BE49-F238E27FC236}">
                <a16:creationId xmlns:a16="http://schemas.microsoft.com/office/drawing/2014/main" id="{28122255-F98D-1F04-240F-293BF9242D81}"/>
              </a:ext>
            </a:extLst>
          </p:cNvPr>
          <p:cNvSpPr>
            <a:spLocks noGrp="1"/>
          </p:cNvSpPr>
          <p:nvPr>
            <p:ph type="sldNum" sz="quarter" idx="12"/>
          </p:nvPr>
        </p:nvSpPr>
        <p:spPr/>
        <p:txBody>
          <a:bodyPr/>
          <a:lstStyle/>
          <a:p>
            <a:fld id="{3A5BFAAA-2C64-48AA-811A-13D0ED42DAF8}" type="slidenum">
              <a:rPr lang="zh-TW" altLang="en-US" smtClean="0"/>
              <a:t>49</a:t>
            </a:fld>
            <a:endParaRPr lang="zh-TW" altLang="en-US"/>
          </a:p>
        </p:txBody>
      </p:sp>
    </p:spTree>
    <p:extLst>
      <p:ext uri="{BB962C8B-B14F-4D97-AF65-F5344CB8AC3E}">
        <p14:creationId xmlns:p14="http://schemas.microsoft.com/office/powerpoint/2010/main" val="2413069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6A17D3-9C95-8A5E-2CC4-82DE0B90934F}"/>
              </a:ext>
            </a:extLst>
          </p:cNvPr>
          <p:cNvSpPr>
            <a:spLocks noGrp="1"/>
          </p:cNvSpPr>
          <p:nvPr>
            <p:ph type="title"/>
          </p:nvPr>
        </p:nvSpPr>
        <p:spPr/>
        <p:txBody>
          <a:bodyPr/>
          <a:lstStyle/>
          <a:p>
            <a:r>
              <a:rPr lang="en-US" altLang="zh-TW" dirty="0"/>
              <a:t>1990 – 2003 Human Genome Project</a:t>
            </a:r>
            <a:endParaRPr lang="zh-TW" altLang="en-US" dirty="0"/>
          </a:p>
        </p:txBody>
      </p:sp>
      <p:sp>
        <p:nvSpPr>
          <p:cNvPr id="3" name="內容版面配置區 2">
            <a:extLst>
              <a:ext uri="{FF2B5EF4-FFF2-40B4-BE49-F238E27FC236}">
                <a16:creationId xmlns:a16="http://schemas.microsoft.com/office/drawing/2014/main" id="{0D06B917-380F-04F4-501D-09132EBB535A}"/>
              </a:ext>
            </a:extLst>
          </p:cNvPr>
          <p:cNvSpPr>
            <a:spLocks noGrp="1"/>
          </p:cNvSpPr>
          <p:nvPr>
            <p:ph idx="1"/>
          </p:nvPr>
        </p:nvSpPr>
        <p:spPr/>
        <p:txBody>
          <a:bodyPr/>
          <a:lstStyle/>
          <a:p>
            <a:r>
              <a:rPr lang="en-US" altLang="zh-TW" dirty="0"/>
              <a:t>Inherited disease: stroke (</a:t>
            </a:r>
            <a:r>
              <a:rPr lang="zh-TW" altLang="en-US" dirty="0"/>
              <a:t>中風</a:t>
            </a:r>
            <a:r>
              <a:rPr lang="en-US" altLang="zh-TW" dirty="0"/>
              <a:t>), cancer,…</a:t>
            </a:r>
          </a:p>
          <a:p>
            <a:r>
              <a:rPr lang="en-US" altLang="zh-TW" dirty="0"/>
              <a:t>The project was a 13-year-long, publicly funded project (expect to be a 15-year initiative)</a:t>
            </a:r>
            <a:endParaRPr lang="zh-TW" altLang="en-US" dirty="0"/>
          </a:p>
          <a:p>
            <a:r>
              <a:rPr lang="en-US" altLang="zh-TW" dirty="0"/>
              <a:t>$3-billion project was formally launched in 1990 by the US</a:t>
            </a:r>
          </a:p>
          <a:p>
            <a:r>
              <a:rPr lang="en-US" altLang="zh-TW" dirty="0"/>
              <a:t>A</a:t>
            </a:r>
            <a:r>
              <a:rPr lang="zh-TW" altLang="en-US" dirty="0"/>
              <a:t> </a:t>
            </a:r>
            <a:r>
              <a:rPr lang="en-US" altLang="zh-TW" dirty="0"/>
              <a:t>parallel project was conducted outside the government: Celera Corporation (1998)</a:t>
            </a:r>
          </a:p>
        </p:txBody>
      </p:sp>
      <p:sp>
        <p:nvSpPr>
          <p:cNvPr id="4" name="投影片編號版面配置區 3">
            <a:extLst>
              <a:ext uri="{FF2B5EF4-FFF2-40B4-BE49-F238E27FC236}">
                <a16:creationId xmlns:a16="http://schemas.microsoft.com/office/drawing/2014/main" id="{E21F4192-816F-4A66-A121-9FE98326EC2B}"/>
              </a:ext>
            </a:extLst>
          </p:cNvPr>
          <p:cNvSpPr>
            <a:spLocks noGrp="1"/>
          </p:cNvSpPr>
          <p:nvPr>
            <p:ph type="sldNum" sz="quarter" idx="12"/>
          </p:nvPr>
        </p:nvSpPr>
        <p:spPr/>
        <p:txBody>
          <a:bodyPr/>
          <a:lstStyle/>
          <a:p>
            <a:fld id="{AFF67DF2-A695-4DA4-8418-C2857ABA0B13}" type="slidenum">
              <a:rPr lang="zh-TW" altLang="en-US" smtClean="0"/>
              <a:t>5</a:t>
            </a:fld>
            <a:endParaRPr lang="zh-TW" altLang="en-US"/>
          </a:p>
        </p:txBody>
      </p:sp>
    </p:spTree>
    <p:extLst>
      <p:ext uri="{BB962C8B-B14F-4D97-AF65-F5344CB8AC3E}">
        <p14:creationId xmlns:p14="http://schemas.microsoft.com/office/powerpoint/2010/main" val="22514522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EA6E06F-A9CA-74B9-7FA5-9F3754E934B9}"/>
              </a:ext>
            </a:extLst>
          </p:cNvPr>
          <p:cNvSpPr>
            <a:spLocks noGrp="1"/>
          </p:cNvSpPr>
          <p:nvPr>
            <p:ph type="title"/>
          </p:nvPr>
        </p:nvSpPr>
        <p:spPr/>
        <p:txBody>
          <a:bodyPr/>
          <a:lstStyle/>
          <a:p>
            <a:r>
              <a:rPr lang="en-US" altLang="zh-TW" dirty="0"/>
              <a:t>MDS: Distance among samples</a:t>
            </a:r>
            <a:endParaRPr lang="zh-TW" altLang="en-US" dirty="0"/>
          </a:p>
        </p:txBody>
      </p:sp>
      <p:sp>
        <p:nvSpPr>
          <p:cNvPr id="3" name="內容版面配置區 2">
            <a:extLst>
              <a:ext uri="{FF2B5EF4-FFF2-40B4-BE49-F238E27FC236}">
                <a16:creationId xmlns:a16="http://schemas.microsoft.com/office/drawing/2014/main" id="{C7F34B62-07E4-DF74-B572-0C27BD6EDEC5}"/>
              </a:ext>
            </a:extLst>
          </p:cNvPr>
          <p:cNvSpPr>
            <a:spLocks noGrp="1"/>
          </p:cNvSpPr>
          <p:nvPr>
            <p:ph idx="1"/>
          </p:nvPr>
        </p:nvSpPr>
        <p:spPr/>
        <p:txBody>
          <a:bodyPr/>
          <a:lstStyle/>
          <a:p>
            <a:r>
              <a:rPr lang="en-US" altLang="zh-TW" dirty="0"/>
              <a:t>IBS: identity by state</a:t>
            </a:r>
            <a:endParaRPr lang="zh-TW" altLang="en-US" dirty="0"/>
          </a:p>
        </p:txBody>
      </p:sp>
      <p:pic>
        <p:nvPicPr>
          <p:cNvPr id="5" name="圖片 4">
            <a:extLst>
              <a:ext uri="{FF2B5EF4-FFF2-40B4-BE49-F238E27FC236}">
                <a16:creationId xmlns:a16="http://schemas.microsoft.com/office/drawing/2014/main" id="{40828F79-A56B-44FC-94F1-FB9A964BF8C6}"/>
              </a:ext>
            </a:extLst>
          </p:cNvPr>
          <p:cNvPicPr>
            <a:picLocks noChangeAspect="1"/>
          </p:cNvPicPr>
          <p:nvPr/>
        </p:nvPicPr>
        <p:blipFill>
          <a:blip r:embed="rId2"/>
          <a:stretch>
            <a:fillRect/>
          </a:stretch>
        </p:blipFill>
        <p:spPr>
          <a:xfrm>
            <a:off x="997778" y="2638742"/>
            <a:ext cx="10196444" cy="3673158"/>
          </a:xfrm>
          <a:prstGeom prst="rect">
            <a:avLst/>
          </a:prstGeom>
        </p:spPr>
      </p:pic>
      <p:sp>
        <p:nvSpPr>
          <p:cNvPr id="4" name="投影片編號版面配置區 3">
            <a:extLst>
              <a:ext uri="{FF2B5EF4-FFF2-40B4-BE49-F238E27FC236}">
                <a16:creationId xmlns:a16="http://schemas.microsoft.com/office/drawing/2014/main" id="{DF058C5B-9853-F108-625D-A089479477AF}"/>
              </a:ext>
            </a:extLst>
          </p:cNvPr>
          <p:cNvSpPr>
            <a:spLocks noGrp="1"/>
          </p:cNvSpPr>
          <p:nvPr>
            <p:ph type="sldNum" sz="quarter" idx="12"/>
          </p:nvPr>
        </p:nvSpPr>
        <p:spPr/>
        <p:txBody>
          <a:bodyPr/>
          <a:lstStyle/>
          <a:p>
            <a:fld id="{3A5BFAAA-2C64-48AA-811A-13D0ED42DAF8}" type="slidenum">
              <a:rPr lang="zh-TW" altLang="en-US" smtClean="0"/>
              <a:t>50</a:t>
            </a:fld>
            <a:endParaRPr lang="zh-TW" altLang="en-US"/>
          </a:p>
        </p:txBody>
      </p:sp>
    </p:spTree>
    <p:extLst>
      <p:ext uri="{BB962C8B-B14F-4D97-AF65-F5344CB8AC3E}">
        <p14:creationId xmlns:p14="http://schemas.microsoft.com/office/powerpoint/2010/main" val="1724671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C04D1CA2-BEC8-3C2B-61E0-5226B56B0EDE}"/>
              </a:ext>
            </a:extLst>
          </p:cNvPr>
          <p:cNvGraphicFramePr>
            <a:graphicFrameLocks noGrp="1"/>
          </p:cNvGraphicFramePr>
          <p:nvPr/>
        </p:nvGraphicFramePr>
        <p:xfrm>
          <a:off x="551616" y="158823"/>
          <a:ext cx="11453031" cy="6434453"/>
        </p:xfrm>
        <a:graphic>
          <a:graphicData uri="http://schemas.openxmlformats.org/drawingml/2006/table">
            <a:tbl>
              <a:tblPr/>
              <a:tblGrid>
                <a:gridCol w="1814580">
                  <a:extLst>
                    <a:ext uri="{9D8B030D-6E8A-4147-A177-3AD203B41FA5}">
                      <a16:colId xmlns:a16="http://schemas.microsoft.com/office/drawing/2014/main" val="1430083456"/>
                    </a:ext>
                  </a:extLst>
                </a:gridCol>
                <a:gridCol w="7893705">
                  <a:extLst>
                    <a:ext uri="{9D8B030D-6E8A-4147-A177-3AD203B41FA5}">
                      <a16:colId xmlns:a16="http://schemas.microsoft.com/office/drawing/2014/main" val="2199700308"/>
                    </a:ext>
                  </a:extLst>
                </a:gridCol>
                <a:gridCol w="1744746">
                  <a:extLst>
                    <a:ext uri="{9D8B030D-6E8A-4147-A177-3AD203B41FA5}">
                      <a16:colId xmlns:a16="http://schemas.microsoft.com/office/drawing/2014/main" val="4002239717"/>
                    </a:ext>
                  </a:extLst>
                </a:gridCol>
              </a:tblGrid>
              <a:tr h="96696">
                <a:tc>
                  <a:txBody>
                    <a:bodyPr/>
                    <a:lstStyle/>
                    <a:p>
                      <a:pPr algn="l"/>
                      <a:r>
                        <a:rPr lang="en-US" sz="1400" b="1" dirty="0">
                          <a:solidFill>
                            <a:srgbClr val="333333"/>
                          </a:solidFill>
                          <a:effectLst/>
                        </a:rPr>
                        <a:t>Population Code</a:t>
                      </a:r>
                      <a:endParaRPr lang="en-US" sz="1400" dirty="0">
                        <a:solidFill>
                          <a:srgbClr val="333333"/>
                        </a:solidFill>
                        <a:effectLst/>
                      </a:endParaRPr>
                    </a:p>
                  </a:txBody>
                  <a:tcPr marL="24174" marR="24174" marT="12087" marB="12087">
                    <a:lnL>
                      <a:noFill/>
                    </a:lnL>
                    <a:lnR>
                      <a:noFill/>
                    </a:lnR>
                    <a:lnT>
                      <a:noFill/>
                    </a:lnT>
                    <a:lnB>
                      <a:noFill/>
                    </a:lnB>
                    <a:solidFill>
                      <a:srgbClr val="FFFFFF"/>
                    </a:solidFill>
                  </a:tcPr>
                </a:tc>
                <a:tc>
                  <a:txBody>
                    <a:bodyPr/>
                    <a:lstStyle/>
                    <a:p>
                      <a:pPr algn="l"/>
                      <a:r>
                        <a:rPr lang="en-US" sz="1400" b="1">
                          <a:solidFill>
                            <a:srgbClr val="333333"/>
                          </a:solidFill>
                          <a:effectLst/>
                        </a:rPr>
                        <a:t>Description</a:t>
                      </a:r>
                      <a:endParaRPr lang="en-US" sz="1400">
                        <a:solidFill>
                          <a:srgbClr val="333333"/>
                        </a:solidFill>
                        <a:effectLst/>
                      </a:endParaRPr>
                    </a:p>
                  </a:txBody>
                  <a:tcPr marL="24174" marR="24174" marT="12087" marB="12087">
                    <a:lnL>
                      <a:noFill/>
                    </a:lnL>
                    <a:lnR>
                      <a:noFill/>
                    </a:lnR>
                    <a:lnT>
                      <a:noFill/>
                    </a:lnT>
                    <a:lnB>
                      <a:noFill/>
                    </a:lnB>
                    <a:solidFill>
                      <a:srgbClr val="FFFFFF"/>
                    </a:solidFill>
                  </a:tcPr>
                </a:tc>
                <a:tc>
                  <a:txBody>
                    <a:bodyPr/>
                    <a:lstStyle/>
                    <a:p>
                      <a:pPr algn="l"/>
                      <a:r>
                        <a:rPr lang="en-US" sz="1400" b="1" dirty="0">
                          <a:solidFill>
                            <a:srgbClr val="333333"/>
                          </a:solidFill>
                          <a:effectLst/>
                        </a:rPr>
                        <a:t>Super Population</a:t>
                      </a:r>
                      <a:r>
                        <a:rPr lang="zh-TW" altLang="en-US" sz="1400" b="1" dirty="0">
                          <a:solidFill>
                            <a:srgbClr val="333333"/>
                          </a:solidFill>
                          <a:effectLst/>
                        </a:rPr>
                        <a:t> </a:t>
                      </a:r>
                      <a:r>
                        <a:rPr lang="en-US" altLang="zh-TW" sz="1400" b="1" dirty="0">
                          <a:solidFill>
                            <a:srgbClr val="333333"/>
                          </a:solidFill>
                          <a:effectLst/>
                        </a:rPr>
                        <a:t>2504</a:t>
                      </a:r>
                      <a:endParaRPr lang="en-US" sz="1400" dirty="0">
                        <a:solidFill>
                          <a:srgbClr val="333333"/>
                        </a:solidFill>
                        <a:effectLst/>
                      </a:endParaRP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2835401011"/>
                  </a:ext>
                </a:extLst>
              </a:tr>
              <a:tr h="0">
                <a:tc>
                  <a:txBody>
                    <a:bodyPr/>
                    <a:lstStyle/>
                    <a:p>
                      <a:pPr algn="l"/>
                      <a:r>
                        <a:rPr lang="en-US" sz="1400" dirty="0">
                          <a:solidFill>
                            <a:srgbClr val="333333"/>
                          </a:solidFill>
                          <a:effectLst/>
                        </a:rPr>
                        <a:t>CHB</a:t>
                      </a:r>
                    </a:p>
                  </a:txBody>
                  <a:tcPr marL="24174" marR="24174" marT="12087" marB="12087">
                    <a:lnL>
                      <a:noFill/>
                    </a:lnL>
                    <a:lnR>
                      <a:noFill/>
                    </a:lnR>
                    <a:lnT>
                      <a:noFill/>
                    </a:lnT>
                    <a:lnB>
                      <a:noFill/>
                    </a:lnB>
                    <a:solidFill>
                      <a:schemeClr val="accent2">
                        <a:lumMod val="20000"/>
                        <a:lumOff val="80000"/>
                      </a:schemeClr>
                    </a:solidFill>
                  </a:tcPr>
                </a:tc>
                <a:tc>
                  <a:txBody>
                    <a:bodyPr/>
                    <a:lstStyle/>
                    <a:p>
                      <a:pPr algn="l"/>
                      <a:r>
                        <a:rPr lang="en-US" sz="1400" dirty="0">
                          <a:solidFill>
                            <a:srgbClr val="333333"/>
                          </a:solidFill>
                          <a:effectLst/>
                        </a:rPr>
                        <a:t>Han Chinese in </a:t>
                      </a:r>
                      <a:r>
                        <a:rPr lang="en-US" sz="1400" dirty="0" err="1">
                          <a:solidFill>
                            <a:srgbClr val="333333"/>
                          </a:solidFill>
                          <a:effectLst/>
                        </a:rPr>
                        <a:t>Bejing</a:t>
                      </a:r>
                      <a:r>
                        <a:rPr lang="en-US" sz="1400" dirty="0">
                          <a:solidFill>
                            <a:srgbClr val="333333"/>
                          </a:solidFill>
                          <a:effectLst/>
                        </a:rPr>
                        <a:t>, China</a:t>
                      </a:r>
                      <a:r>
                        <a:rPr lang="zh-TW" altLang="en-US" sz="1400" dirty="0">
                          <a:solidFill>
                            <a:srgbClr val="333333"/>
                          </a:solidFill>
                          <a:effectLst/>
                        </a:rPr>
                        <a:t> 北京</a:t>
                      </a:r>
                      <a:endParaRPr lang="en-US" sz="1400" dirty="0">
                        <a:solidFill>
                          <a:srgbClr val="333333"/>
                        </a:solidFill>
                        <a:effectLst/>
                      </a:endParaRPr>
                    </a:p>
                  </a:txBody>
                  <a:tcPr marL="24174" marR="24174" marT="12087" marB="12087">
                    <a:lnL>
                      <a:noFill/>
                    </a:lnL>
                    <a:lnR>
                      <a:noFill/>
                    </a:lnR>
                    <a:lnT>
                      <a:noFill/>
                    </a:lnT>
                    <a:lnB>
                      <a:noFill/>
                    </a:lnB>
                    <a:solidFill>
                      <a:schemeClr val="accent2">
                        <a:lumMod val="20000"/>
                        <a:lumOff val="80000"/>
                      </a:schemeClr>
                    </a:solidFill>
                  </a:tcPr>
                </a:tc>
                <a:tc rowSpan="5">
                  <a:txBody>
                    <a:bodyPr/>
                    <a:lstStyle/>
                    <a:p>
                      <a:pPr algn="l"/>
                      <a:r>
                        <a:rPr lang="en-US" sz="1400" dirty="0">
                          <a:solidFill>
                            <a:srgbClr val="333333"/>
                          </a:solidFill>
                          <a:effectLst/>
                        </a:rPr>
                        <a:t>EAS</a:t>
                      </a:r>
                      <a:r>
                        <a:rPr lang="zh-TW" altLang="en-US" sz="1400" dirty="0">
                          <a:solidFill>
                            <a:srgbClr val="333333"/>
                          </a:solidFill>
                          <a:effectLst/>
                        </a:rPr>
                        <a:t> 東亞 </a:t>
                      </a:r>
                      <a:r>
                        <a:rPr lang="en-US" altLang="zh-TW" sz="1400" dirty="0">
                          <a:solidFill>
                            <a:srgbClr val="333333"/>
                          </a:solidFill>
                          <a:effectLst/>
                        </a:rPr>
                        <a:t>661</a:t>
                      </a:r>
                      <a:endParaRPr lang="zh-TW" altLang="en-US" sz="1400" dirty="0">
                        <a:solidFill>
                          <a:srgbClr val="333333"/>
                        </a:solidFill>
                        <a:effectLst/>
                      </a:endParaRPr>
                    </a:p>
                  </a:txBody>
                  <a:tcPr marL="24174" marR="24174" marT="12087" marB="12087">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609612348"/>
                  </a:ext>
                </a:extLst>
              </a:tr>
              <a:tr h="96696">
                <a:tc>
                  <a:txBody>
                    <a:bodyPr/>
                    <a:lstStyle/>
                    <a:p>
                      <a:pPr algn="l"/>
                      <a:r>
                        <a:rPr lang="en-US" sz="1400" dirty="0">
                          <a:solidFill>
                            <a:srgbClr val="333333"/>
                          </a:solidFill>
                          <a:effectLst/>
                        </a:rPr>
                        <a:t>JPT</a:t>
                      </a:r>
                    </a:p>
                  </a:txBody>
                  <a:tcPr marL="24174" marR="24174" marT="12087" marB="12087">
                    <a:lnL>
                      <a:noFill/>
                    </a:lnL>
                    <a:lnR>
                      <a:noFill/>
                    </a:lnR>
                    <a:lnT>
                      <a:noFill/>
                    </a:lnT>
                    <a:lnB>
                      <a:noFill/>
                    </a:lnB>
                    <a:solidFill>
                      <a:schemeClr val="accent2">
                        <a:lumMod val="20000"/>
                        <a:lumOff val="80000"/>
                      </a:schemeClr>
                    </a:solidFill>
                  </a:tcPr>
                </a:tc>
                <a:tc>
                  <a:txBody>
                    <a:bodyPr/>
                    <a:lstStyle/>
                    <a:p>
                      <a:pPr algn="l"/>
                      <a:r>
                        <a:rPr lang="en-US" sz="1400" dirty="0">
                          <a:solidFill>
                            <a:srgbClr val="333333"/>
                          </a:solidFill>
                          <a:effectLst/>
                        </a:rPr>
                        <a:t>Japanese in Tokyo, Japan</a:t>
                      </a:r>
                      <a:r>
                        <a:rPr lang="zh-TW" altLang="en-US" sz="1400" dirty="0">
                          <a:solidFill>
                            <a:srgbClr val="333333"/>
                          </a:solidFill>
                          <a:effectLst/>
                        </a:rPr>
                        <a:t> 東京</a:t>
                      </a:r>
                      <a:endParaRPr lang="en-US" sz="1400" dirty="0">
                        <a:solidFill>
                          <a:srgbClr val="333333"/>
                        </a:solidFill>
                        <a:effectLst/>
                      </a:endParaRPr>
                    </a:p>
                  </a:txBody>
                  <a:tcPr marL="24174" marR="24174" marT="12087" marB="12087">
                    <a:lnL>
                      <a:noFill/>
                    </a:lnL>
                    <a:lnR>
                      <a:noFill/>
                    </a:lnR>
                    <a:lnT>
                      <a:noFill/>
                    </a:lnT>
                    <a:lnB>
                      <a:noFill/>
                    </a:lnB>
                    <a:solidFill>
                      <a:schemeClr val="accent2">
                        <a:lumMod val="20000"/>
                        <a:lumOff val="80000"/>
                      </a:schemeClr>
                    </a:solidFill>
                  </a:tcPr>
                </a:tc>
                <a:tc vMerge="1">
                  <a:txBody>
                    <a:bodyPr/>
                    <a:lstStyle/>
                    <a:p>
                      <a:pPr algn="l"/>
                      <a:r>
                        <a:rPr lang="en-US" sz="1400" dirty="0">
                          <a:solidFill>
                            <a:srgbClr val="333333"/>
                          </a:solidFill>
                          <a:effectLst/>
                        </a:rPr>
                        <a:t>EAS</a:t>
                      </a:r>
                    </a:p>
                  </a:txBody>
                  <a:tcPr marL="24174" marR="24174" marT="12087" marB="12087">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387616591"/>
                  </a:ext>
                </a:extLst>
              </a:tr>
              <a:tr h="96696">
                <a:tc>
                  <a:txBody>
                    <a:bodyPr/>
                    <a:lstStyle/>
                    <a:p>
                      <a:pPr algn="l"/>
                      <a:r>
                        <a:rPr lang="en-US" sz="1400">
                          <a:solidFill>
                            <a:srgbClr val="333333"/>
                          </a:solidFill>
                          <a:effectLst/>
                        </a:rPr>
                        <a:t>CHS</a:t>
                      </a:r>
                    </a:p>
                  </a:txBody>
                  <a:tcPr marL="24174" marR="24174" marT="12087" marB="12087">
                    <a:lnL>
                      <a:noFill/>
                    </a:lnL>
                    <a:lnR>
                      <a:noFill/>
                    </a:lnR>
                    <a:lnT>
                      <a:noFill/>
                    </a:lnT>
                    <a:lnB>
                      <a:noFill/>
                    </a:lnB>
                    <a:solidFill>
                      <a:schemeClr val="accent2">
                        <a:lumMod val="20000"/>
                        <a:lumOff val="80000"/>
                      </a:schemeClr>
                    </a:solidFill>
                  </a:tcPr>
                </a:tc>
                <a:tc>
                  <a:txBody>
                    <a:bodyPr/>
                    <a:lstStyle/>
                    <a:p>
                      <a:pPr algn="l"/>
                      <a:r>
                        <a:rPr lang="en-US" sz="1400" dirty="0">
                          <a:solidFill>
                            <a:srgbClr val="333333"/>
                          </a:solidFill>
                          <a:effectLst/>
                        </a:rPr>
                        <a:t>Southern Han Chinese</a:t>
                      </a:r>
                      <a:r>
                        <a:rPr lang="zh-TW" altLang="en-US" sz="1400" dirty="0">
                          <a:solidFill>
                            <a:srgbClr val="333333"/>
                          </a:solidFill>
                          <a:effectLst/>
                        </a:rPr>
                        <a:t> </a:t>
                      </a:r>
                      <a:endParaRPr lang="en-US" sz="1400" dirty="0">
                        <a:solidFill>
                          <a:srgbClr val="333333"/>
                        </a:solidFill>
                        <a:effectLst/>
                      </a:endParaRPr>
                    </a:p>
                  </a:txBody>
                  <a:tcPr marL="24174" marR="24174" marT="12087" marB="12087">
                    <a:lnL>
                      <a:noFill/>
                    </a:lnL>
                    <a:lnR>
                      <a:noFill/>
                    </a:lnR>
                    <a:lnT>
                      <a:noFill/>
                    </a:lnT>
                    <a:lnB>
                      <a:noFill/>
                    </a:lnB>
                    <a:solidFill>
                      <a:schemeClr val="accent2">
                        <a:lumMod val="20000"/>
                        <a:lumOff val="80000"/>
                      </a:schemeClr>
                    </a:solidFill>
                  </a:tcPr>
                </a:tc>
                <a:tc vMerge="1">
                  <a:txBody>
                    <a:bodyPr/>
                    <a:lstStyle/>
                    <a:p>
                      <a:pPr algn="l"/>
                      <a:r>
                        <a:rPr lang="en-US" sz="1400">
                          <a:solidFill>
                            <a:srgbClr val="333333"/>
                          </a:solidFill>
                          <a:effectLst/>
                        </a:rPr>
                        <a:t>EAS</a:t>
                      </a:r>
                    </a:p>
                  </a:txBody>
                  <a:tcPr marL="24174" marR="24174" marT="12087" marB="12087">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405581436"/>
                  </a:ext>
                </a:extLst>
              </a:tr>
              <a:tr h="241741">
                <a:tc>
                  <a:txBody>
                    <a:bodyPr/>
                    <a:lstStyle/>
                    <a:p>
                      <a:pPr algn="l"/>
                      <a:r>
                        <a:rPr lang="en-US" sz="1400">
                          <a:solidFill>
                            <a:srgbClr val="333333"/>
                          </a:solidFill>
                          <a:effectLst/>
                        </a:rPr>
                        <a:t>CDX</a:t>
                      </a:r>
                    </a:p>
                  </a:txBody>
                  <a:tcPr marL="24174" marR="24174" marT="12087" marB="12087">
                    <a:lnL>
                      <a:noFill/>
                    </a:lnL>
                    <a:lnR>
                      <a:noFill/>
                    </a:lnR>
                    <a:lnT>
                      <a:noFill/>
                    </a:lnT>
                    <a:lnB>
                      <a:noFill/>
                    </a:lnB>
                    <a:solidFill>
                      <a:schemeClr val="accent2">
                        <a:lumMod val="20000"/>
                        <a:lumOff val="80000"/>
                      </a:schemeClr>
                    </a:solidFill>
                  </a:tcPr>
                </a:tc>
                <a:tc>
                  <a:txBody>
                    <a:bodyPr/>
                    <a:lstStyle/>
                    <a:p>
                      <a:pPr algn="l"/>
                      <a:r>
                        <a:rPr lang="it-IT" sz="1400" dirty="0">
                          <a:solidFill>
                            <a:srgbClr val="333333"/>
                          </a:solidFill>
                          <a:effectLst/>
                        </a:rPr>
                        <a:t>Chinese Dai in Xishuanagbanna, China</a:t>
                      </a:r>
                    </a:p>
                  </a:txBody>
                  <a:tcPr marL="24174" marR="24174" marT="12087" marB="12087">
                    <a:lnL>
                      <a:noFill/>
                    </a:lnL>
                    <a:lnR>
                      <a:noFill/>
                    </a:lnR>
                    <a:lnT>
                      <a:noFill/>
                    </a:lnT>
                    <a:lnB>
                      <a:noFill/>
                    </a:lnB>
                    <a:solidFill>
                      <a:schemeClr val="accent2">
                        <a:lumMod val="20000"/>
                        <a:lumOff val="80000"/>
                      </a:schemeClr>
                    </a:solidFill>
                  </a:tcPr>
                </a:tc>
                <a:tc vMerge="1">
                  <a:txBody>
                    <a:bodyPr/>
                    <a:lstStyle/>
                    <a:p>
                      <a:pPr algn="l"/>
                      <a:r>
                        <a:rPr lang="en-US" sz="1400">
                          <a:solidFill>
                            <a:srgbClr val="333333"/>
                          </a:solidFill>
                          <a:effectLst/>
                        </a:rPr>
                        <a:t>EAS</a:t>
                      </a:r>
                    </a:p>
                  </a:txBody>
                  <a:tcPr marL="24174" marR="24174" marT="12087" marB="12087">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44410429"/>
                  </a:ext>
                </a:extLst>
              </a:tr>
              <a:tr h="96696">
                <a:tc>
                  <a:txBody>
                    <a:bodyPr/>
                    <a:lstStyle/>
                    <a:p>
                      <a:pPr algn="l"/>
                      <a:r>
                        <a:rPr lang="en-US" sz="1400">
                          <a:solidFill>
                            <a:srgbClr val="333333"/>
                          </a:solidFill>
                          <a:effectLst/>
                        </a:rPr>
                        <a:t>KHV</a:t>
                      </a:r>
                    </a:p>
                  </a:txBody>
                  <a:tcPr marL="24174" marR="24174" marT="12087" marB="12087">
                    <a:lnL>
                      <a:noFill/>
                    </a:lnL>
                    <a:lnR>
                      <a:noFill/>
                    </a:lnR>
                    <a:lnT>
                      <a:noFill/>
                    </a:lnT>
                    <a:lnB>
                      <a:noFill/>
                    </a:lnB>
                    <a:solidFill>
                      <a:schemeClr val="accent2">
                        <a:lumMod val="20000"/>
                        <a:lumOff val="80000"/>
                      </a:schemeClr>
                    </a:solidFill>
                  </a:tcPr>
                </a:tc>
                <a:tc>
                  <a:txBody>
                    <a:bodyPr/>
                    <a:lstStyle/>
                    <a:p>
                      <a:pPr algn="l"/>
                      <a:r>
                        <a:rPr lang="en-US" sz="1400" dirty="0" err="1">
                          <a:solidFill>
                            <a:srgbClr val="333333"/>
                          </a:solidFill>
                          <a:effectLst/>
                        </a:rPr>
                        <a:t>Kinh</a:t>
                      </a:r>
                      <a:r>
                        <a:rPr lang="en-US" sz="1400" dirty="0">
                          <a:solidFill>
                            <a:srgbClr val="333333"/>
                          </a:solidFill>
                          <a:effectLst/>
                        </a:rPr>
                        <a:t> in Ho Chi Minh City, Vietnam</a:t>
                      </a:r>
                    </a:p>
                  </a:txBody>
                  <a:tcPr marL="24174" marR="24174" marT="12087" marB="12087">
                    <a:lnL>
                      <a:noFill/>
                    </a:lnL>
                    <a:lnR>
                      <a:noFill/>
                    </a:lnR>
                    <a:lnT>
                      <a:noFill/>
                    </a:lnT>
                    <a:lnB>
                      <a:noFill/>
                    </a:lnB>
                    <a:solidFill>
                      <a:schemeClr val="accent2">
                        <a:lumMod val="20000"/>
                        <a:lumOff val="80000"/>
                      </a:schemeClr>
                    </a:solidFill>
                  </a:tcPr>
                </a:tc>
                <a:tc vMerge="1">
                  <a:txBody>
                    <a:bodyPr/>
                    <a:lstStyle/>
                    <a:p>
                      <a:pPr algn="l"/>
                      <a:r>
                        <a:rPr lang="en-US" sz="1400" dirty="0">
                          <a:solidFill>
                            <a:srgbClr val="333333"/>
                          </a:solidFill>
                          <a:effectLst/>
                        </a:rPr>
                        <a:t>EAS</a:t>
                      </a:r>
                    </a:p>
                  </a:txBody>
                  <a:tcPr marL="24174" marR="24174" marT="12087" marB="12087">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147972832"/>
                  </a:ext>
                </a:extLst>
              </a:tr>
              <a:tr h="241741">
                <a:tc>
                  <a:txBody>
                    <a:bodyPr/>
                    <a:lstStyle/>
                    <a:p>
                      <a:pPr algn="l"/>
                      <a:r>
                        <a:rPr lang="en-US" sz="1400">
                          <a:solidFill>
                            <a:srgbClr val="333333"/>
                          </a:solidFill>
                          <a:effectLst/>
                        </a:rPr>
                        <a:t>CEU</a:t>
                      </a:r>
                    </a:p>
                  </a:txBody>
                  <a:tcPr marL="24174" marR="24174" marT="12087" marB="12087">
                    <a:lnL>
                      <a:noFill/>
                    </a:lnL>
                    <a:lnR>
                      <a:noFill/>
                    </a:lnR>
                    <a:lnT>
                      <a:noFill/>
                    </a:lnT>
                    <a:lnB>
                      <a:noFill/>
                    </a:lnB>
                    <a:solidFill>
                      <a:schemeClr val="accent6">
                        <a:lumMod val="40000"/>
                        <a:lumOff val="60000"/>
                      </a:schemeClr>
                    </a:solidFill>
                  </a:tcPr>
                </a:tc>
                <a:tc>
                  <a:txBody>
                    <a:bodyPr/>
                    <a:lstStyle/>
                    <a:p>
                      <a:pPr algn="l"/>
                      <a:r>
                        <a:rPr lang="en-US" sz="1400">
                          <a:solidFill>
                            <a:srgbClr val="333333"/>
                          </a:solidFill>
                          <a:effectLst/>
                        </a:rPr>
                        <a:t>Utah Residents (CEPH) with Northern and Western European ancestry</a:t>
                      </a:r>
                    </a:p>
                  </a:txBody>
                  <a:tcPr marL="24174" marR="24174" marT="12087" marB="12087">
                    <a:lnL>
                      <a:noFill/>
                    </a:lnL>
                    <a:lnR>
                      <a:noFill/>
                    </a:lnR>
                    <a:lnT>
                      <a:noFill/>
                    </a:lnT>
                    <a:lnB>
                      <a:noFill/>
                    </a:lnB>
                    <a:solidFill>
                      <a:schemeClr val="accent6">
                        <a:lumMod val="40000"/>
                        <a:lumOff val="60000"/>
                      </a:schemeClr>
                    </a:solidFill>
                  </a:tcPr>
                </a:tc>
                <a:tc rowSpan="5">
                  <a:txBody>
                    <a:bodyPr/>
                    <a:lstStyle/>
                    <a:p>
                      <a:pPr algn="l"/>
                      <a:r>
                        <a:rPr lang="en-US" sz="1400" dirty="0">
                          <a:solidFill>
                            <a:srgbClr val="333333"/>
                          </a:solidFill>
                          <a:effectLst/>
                        </a:rPr>
                        <a:t>EUR</a:t>
                      </a:r>
                      <a:r>
                        <a:rPr lang="zh-TW" altLang="en-US" sz="1400" dirty="0">
                          <a:solidFill>
                            <a:srgbClr val="333333"/>
                          </a:solidFill>
                          <a:effectLst/>
                        </a:rPr>
                        <a:t> 歐洲 </a:t>
                      </a:r>
                      <a:r>
                        <a:rPr lang="en-US" altLang="zh-TW" sz="1400" dirty="0">
                          <a:solidFill>
                            <a:srgbClr val="333333"/>
                          </a:solidFill>
                          <a:effectLst/>
                        </a:rPr>
                        <a:t>347</a:t>
                      </a:r>
                      <a:endParaRPr lang="zh-TW" altLang="en-US" sz="1400" dirty="0">
                        <a:solidFill>
                          <a:srgbClr val="333333"/>
                        </a:solidFill>
                        <a:effectLst/>
                      </a:endParaRPr>
                    </a:p>
                    <a:p>
                      <a:pPr algn="l"/>
                      <a:endParaRPr lang="en-US" sz="1400" dirty="0">
                        <a:solidFill>
                          <a:srgbClr val="333333"/>
                        </a:solidFill>
                        <a:effectLst/>
                      </a:endParaRPr>
                    </a:p>
                  </a:txBody>
                  <a:tcPr marL="24174" marR="24174" marT="12087" marB="12087">
                    <a:lnL>
                      <a:noFill/>
                    </a:lnL>
                    <a:lnR>
                      <a:noFill/>
                    </a:lnR>
                    <a:lnT>
                      <a:noFill/>
                    </a:lnT>
                    <a:lnB>
                      <a:noFill/>
                    </a:lnB>
                    <a:solidFill>
                      <a:schemeClr val="accent6">
                        <a:lumMod val="40000"/>
                        <a:lumOff val="60000"/>
                      </a:schemeClr>
                    </a:solidFill>
                  </a:tcPr>
                </a:tc>
                <a:extLst>
                  <a:ext uri="{0D108BD9-81ED-4DB2-BD59-A6C34878D82A}">
                    <a16:rowId xmlns:a16="http://schemas.microsoft.com/office/drawing/2014/main" val="263769982"/>
                  </a:ext>
                </a:extLst>
              </a:tr>
              <a:tr h="96696">
                <a:tc>
                  <a:txBody>
                    <a:bodyPr/>
                    <a:lstStyle/>
                    <a:p>
                      <a:pPr algn="l"/>
                      <a:r>
                        <a:rPr lang="en-US" sz="1400" dirty="0">
                          <a:solidFill>
                            <a:srgbClr val="333333"/>
                          </a:solidFill>
                          <a:effectLst/>
                        </a:rPr>
                        <a:t>TSI</a:t>
                      </a:r>
                    </a:p>
                  </a:txBody>
                  <a:tcPr marL="24174" marR="24174" marT="12087" marB="12087">
                    <a:lnL>
                      <a:noFill/>
                    </a:lnL>
                    <a:lnR>
                      <a:noFill/>
                    </a:lnR>
                    <a:lnT>
                      <a:noFill/>
                    </a:lnT>
                    <a:lnB>
                      <a:noFill/>
                    </a:lnB>
                    <a:solidFill>
                      <a:schemeClr val="accent6">
                        <a:lumMod val="40000"/>
                        <a:lumOff val="60000"/>
                      </a:schemeClr>
                    </a:solidFill>
                  </a:tcPr>
                </a:tc>
                <a:tc>
                  <a:txBody>
                    <a:bodyPr/>
                    <a:lstStyle/>
                    <a:p>
                      <a:pPr algn="l"/>
                      <a:r>
                        <a:rPr lang="en-US" sz="1400" dirty="0" err="1">
                          <a:solidFill>
                            <a:srgbClr val="333333"/>
                          </a:solidFill>
                          <a:effectLst/>
                        </a:rPr>
                        <a:t>Toscani</a:t>
                      </a:r>
                      <a:r>
                        <a:rPr lang="en-US" sz="1400" dirty="0">
                          <a:solidFill>
                            <a:srgbClr val="333333"/>
                          </a:solidFill>
                          <a:effectLst/>
                        </a:rPr>
                        <a:t> in Italia</a:t>
                      </a:r>
                    </a:p>
                  </a:txBody>
                  <a:tcPr marL="24174" marR="24174" marT="12087" marB="12087">
                    <a:lnL>
                      <a:noFill/>
                    </a:lnL>
                    <a:lnR>
                      <a:noFill/>
                    </a:lnR>
                    <a:lnT>
                      <a:noFill/>
                    </a:lnT>
                    <a:lnB>
                      <a:noFill/>
                    </a:lnB>
                    <a:solidFill>
                      <a:schemeClr val="accent6">
                        <a:lumMod val="40000"/>
                        <a:lumOff val="60000"/>
                      </a:schemeClr>
                    </a:solidFill>
                  </a:tcPr>
                </a:tc>
                <a:tc vMerge="1">
                  <a:txBody>
                    <a:bodyPr/>
                    <a:lstStyle/>
                    <a:p>
                      <a:pPr algn="l"/>
                      <a:r>
                        <a:rPr lang="en-US" sz="1400" dirty="0">
                          <a:solidFill>
                            <a:srgbClr val="333333"/>
                          </a:solidFill>
                          <a:effectLst/>
                        </a:rPr>
                        <a:t>EUR</a:t>
                      </a:r>
                    </a:p>
                  </a:txBody>
                  <a:tcPr marL="24174" marR="24174" marT="12087" marB="12087">
                    <a:lnL>
                      <a:noFill/>
                    </a:lnL>
                    <a:lnR>
                      <a:noFill/>
                    </a:lnR>
                    <a:lnT>
                      <a:noFill/>
                    </a:lnT>
                    <a:lnB>
                      <a:noFill/>
                    </a:lnB>
                    <a:solidFill>
                      <a:schemeClr val="accent6">
                        <a:lumMod val="40000"/>
                        <a:lumOff val="60000"/>
                      </a:schemeClr>
                    </a:solidFill>
                  </a:tcPr>
                </a:tc>
                <a:extLst>
                  <a:ext uri="{0D108BD9-81ED-4DB2-BD59-A6C34878D82A}">
                    <a16:rowId xmlns:a16="http://schemas.microsoft.com/office/drawing/2014/main" val="1297016541"/>
                  </a:ext>
                </a:extLst>
              </a:tr>
              <a:tr h="169219">
                <a:tc>
                  <a:txBody>
                    <a:bodyPr/>
                    <a:lstStyle/>
                    <a:p>
                      <a:pPr algn="l"/>
                      <a:r>
                        <a:rPr lang="en-US" sz="1400" dirty="0">
                          <a:solidFill>
                            <a:srgbClr val="333333"/>
                          </a:solidFill>
                          <a:effectLst/>
                        </a:rPr>
                        <a:t>FIN</a:t>
                      </a:r>
                    </a:p>
                  </a:txBody>
                  <a:tcPr marL="24174" marR="24174" marT="12087" marB="12087">
                    <a:lnL>
                      <a:noFill/>
                    </a:lnL>
                    <a:lnR>
                      <a:noFill/>
                    </a:lnR>
                    <a:lnT>
                      <a:noFill/>
                    </a:lnT>
                    <a:lnB>
                      <a:noFill/>
                    </a:lnB>
                    <a:solidFill>
                      <a:schemeClr val="accent6">
                        <a:lumMod val="40000"/>
                        <a:lumOff val="60000"/>
                      </a:schemeClr>
                    </a:solidFill>
                  </a:tcPr>
                </a:tc>
                <a:tc>
                  <a:txBody>
                    <a:bodyPr/>
                    <a:lstStyle/>
                    <a:p>
                      <a:pPr algn="l"/>
                      <a:r>
                        <a:rPr lang="en-US" sz="1400" dirty="0">
                          <a:solidFill>
                            <a:srgbClr val="333333"/>
                          </a:solidFill>
                          <a:effectLst/>
                        </a:rPr>
                        <a:t>Finnish in Finland</a:t>
                      </a:r>
                    </a:p>
                  </a:txBody>
                  <a:tcPr marL="24174" marR="24174" marT="12087" marB="12087">
                    <a:lnL>
                      <a:noFill/>
                    </a:lnL>
                    <a:lnR>
                      <a:noFill/>
                    </a:lnR>
                    <a:lnT>
                      <a:noFill/>
                    </a:lnT>
                    <a:lnB>
                      <a:noFill/>
                    </a:lnB>
                    <a:solidFill>
                      <a:schemeClr val="accent6">
                        <a:lumMod val="40000"/>
                        <a:lumOff val="60000"/>
                      </a:schemeClr>
                    </a:solidFill>
                  </a:tcPr>
                </a:tc>
                <a:tc vMerge="1">
                  <a:txBody>
                    <a:bodyPr/>
                    <a:lstStyle/>
                    <a:p>
                      <a:pPr algn="l"/>
                      <a:r>
                        <a:rPr lang="en-US" sz="1400" dirty="0">
                          <a:solidFill>
                            <a:srgbClr val="333333"/>
                          </a:solidFill>
                          <a:effectLst/>
                        </a:rPr>
                        <a:t>EUR </a:t>
                      </a:r>
                    </a:p>
                  </a:txBody>
                  <a:tcPr marL="24174" marR="24174" marT="12087" marB="12087">
                    <a:lnL>
                      <a:noFill/>
                    </a:lnL>
                    <a:lnR>
                      <a:noFill/>
                    </a:lnR>
                    <a:lnT>
                      <a:noFill/>
                    </a:lnT>
                    <a:lnB>
                      <a:noFill/>
                    </a:lnB>
                    <a:solidFill>
                      <a:schemeClr val="accent6">
                        <a:lumMod val="40000"/>
                        <a:lumOff val="60000"/>
                      </a:schemeClr>
                    </a:solidFill>
                  </a:tcPr>
                </a:tc>
                <a:extLst>
                  <a:ext uri="{0D108BD9-81ED-4DB2-BD59-A6C34878D82A}">
                    <a16:rowId xmlns:a16="http://schemas.microsoft.com/office/drawing/2014/main" val="714610327"/>
                  </a:ext>
                </a:extLst>
              </a:tr>
              <a:tr h="169219">
                <a:tc>
                  <a:txBody>
                    <a:bodyPr/>
                    <a:lstStyle/>
                    <a:p>
                      <a:pPr algn="l"/>
                      <a:r>
                        <a:rPr lang="en-US" sz="1400">
                          <a:solidFill>
                            <a:srgbClr val="333333"/>
                          </a:solidFill>
                          <a:effectLst/>
                        </a:rPr>
                        <a:t>GBR</a:t>
                      </a:r>
                    </a:p>
                  </a:txBody>
                  <a:tcPr marL="24174" marR="24174" marT="12087" marB="12087">
                    <a:lnL>
                      <a:noFill/>
                    </a:lnL>
                    <a:lnR>
                      <a:noFill/>
                    </a:lnR>
                    <a:lnT>
                      <a:noFill/>
                    </a:lnT>
                    <a:lnB>
                      <a:noFill/>
                    </a:lnB>
                    <a:solidFill>
                      <a:schemeClr val="accent6">
                        <a:lumMod val="40000"/>
                        <a:lumOff val="60000"/>
                      </a:schemeClr>
                    </a:solidFill>
                  </a:tcPr>
                </a:tc>
                <a:tc>
                  <a:txBody>
                    <a:bodyPr/>
                    <a:lstStyle/>
                    <a:p>
                      <a:pPr algn="l"/>
                      <a:r>
                        <a:rPr lang="en-US" sz="1400" dirty="0">
                          <a:solidFill>
                            <a:srgbClr val="333333"/>
                          </a:solidFill>
                          <a:effectLst/>
                        </a:rPr>
                        <a:t>British in England and Scotland</a:t>
                      </a:r>
                    </a:p>
                  </a:txBody>
                  <a:tcPr marL="24174" marR="24174" marT="12087" marB="12087">
                    <a:lnL>
                      <a:noFill/>
                    </a:lnL>
                    <a:lnR>
                      <a:noFill/>
                    </a:lnR>
                    <a:lnT>
                      <a:noFill/>
                    </a:lnT>
                    <a:lnB>
                      <a:noFill/>
                    </a:lnB>
                    <a:solidFill>
                      <a:schemeClr val="accent6">
                        <a:lumMod val="40000"/>
                        <a:lumOff val="60000"/>
                      </a:schemeClr>
                    </a:solidFill>
                  </a:tcPr>
                </a:tc>
                <a:tc vMerge="1">
                  <a:txBody>
                    <a:bodyPr/>
                    <a:lstStyle/>
                    <a:p>
                      <a:pPr algn="l"/>
                      <a:r>
                        <a:rPr lang="en-US" sz="1400" dirty="0">
                          <a:solidFill>
                            <a:srgbClr val="333333"/>
                          </a:solidFill>
                          <a:effectLst/>
                        </a:rPr>
                        <a:t>EUR </a:t>
                      </a:r>
                    </a:p>
                  </a:txBody>
                  <a:tcPr marL="24174" marR="24174" marT="12087" marB="12087">
                    <a:lnL>
                      <a:noFill/>
                    </a:lnL>
                    <a:lnR>
                      <a:noFill/>
                    </a:lnR>
                    <a:lnT>
                      <a:noFill/>
                    </a:lnT>
                    <a:lnB>
                      <a:noFill/>
                    </a:lnB>
                    <a:solidFill>
                      <a:schemeClr val="accent6">
                        <a:lumMod val="40000"/>
                        <a:lumOff val="60000"/>
                      </a:schemeClr>
                    </a:solidFill>
                  </a:tcPr>
                </a:tc>
                <a:extLst>
                  <a:ext uri="{0D108BD9-81ED-4DB2-BD59-A6C34878D82A}">
                    <a16:rowId xmlns:a16="http://schemas.microsoft.com/office/drawing/2014/main" val="552735218"/>
                  </a:ext>
                </a:extLst>
              </a:tr>
              <a:tr h="96696">
                <a:tc>
                  <a:txBody>
                    <a:bodyPr/>
                    <a:lstStyle/>
                    <a:p>
                      <a:pPr algn="l"/>
                      <a:r>
                        <a:rPr lang="en-US" sz="1400">
                          <a:solidFill>
                            <a:srgbClr val="333333"/>
                          </a:solidFill>
                          <a:effectLst/>
                        </a:rPr>
                        <a:t>IBS</a:t>
                      </a:r>
                    </a:p>
                  </a:txBody>
                  <a:tcPr marL="24174" marR="24174" marT="12087" marB="12087">
                    <a:lnL>
                      <a:noFill/>
                    </a:lnL>
                    <a:lnR>
                      <a:noFill/>
                    </a:lnR>
                    <a:lnT>
                      <a:noFill/>
                    </a:lnT>
                    <a:lnB>
                      <a:noFill/>
                    </a:lnB>
                    <a:solidFill>
                      <a:schemeClr val="accent6">
                        <a:lumMod val="40000"/>
                        <a:lumOff val="60000"/>
                      </a:schemeClr>
                    </a:solidFill>
                  </a:tcPr>
                </a:tc>
                <a:tc>
                  <a:txBody>
                    <a:bodyPr/>
                    <a:lstStyle/>
                    <a:p>
                      <a:pPr algn="l"/>
                      <a:r>
                        <a:rPr lang="en-US" sz="1400" dirty="0">
                          <a:solidFill>
                            <a:srgbClr val="333333"/>
                          </a:solidFill>
                          <a:effectLst/>
                        </a:rPr>
                        <a:t>Iberian population in Spain</a:t>
                      </a:r>
                    </a:p>
                  </a:txBody>
                  <a:tcPr marL="24174" marR="24174" marT="12087" marB="12087">
                    <a:lnL>
                      <a:noFill/>
                    </a:lnL>
                    <a:lnR>
                      <a:noFill/>
                    </a:lnR>
                    <a:lnT>
                      <a:noFill/>
                    </a:lnT>
                    <a:lnB>
                      <a:noFill/>
                    </a:lnB>
                    <a:solidFill>
                      <a:schemeClr val="accent6">
                        <a:lumMod val="40000"/>
                        <a:lumOff val="60000"/>
                      </a:schemeClr>
                    </a:solidFill>
                  </a:tcPr>
                </a:tc>
                <a:tc vMerge="1">
                  <a:txBody>
                    <a:bodyPr/>
                    <a:lstStyle/>
                    <a:p>
                      <a:pPr algn="l"/>
                      <a:r>
                        <a:rPr lang="en-US" sz="1400" dirty="0">
                          <a:solidFill>
                            <a:srgbClr val="333333"/>
                          </a:solidFill>
                          <a:effectLst/>
                        </a:rPr>
                        <a:t>EUR</a:t>
                      </a:r>
                    </a:p>
                  </a:txBody>
                  <a:tcPr marL="24174" marR="24174" marT="12087" marB="12087">
                    <a:lnL>
                      <a:noFill/>
                    </a:lnL>
                    <a:lnR>
                      <a:noFill/>
                    </a:lnR>
                    <a:lnT>
                      <a:noFill/>
                    </a:lnT>
                    <a:lnB>
                      <a:noFill/>
                    </a:lnB>
                    <a:solidFill>
                      <a:schemeClr val="accent6">
                        <a:lumMod val="40000"/>
                        <a:lumOff val="60000"/>
                      </a:schemeClr>
                    </a:solidFill>
                  </a:tcPr>
                </a:tc>
                <a:extLst>
                  <a:ext uri="{0D108BD9-81ED-4DB2-BD59-A6C34878D82A}">
                    <a16:rowId xmlns:a16="http://schemas.microsoft.com/office/drawing/2014/main" val="139424489"/>
                  </a:ext>
                </a:extLst>
              </a:tr>
              <a:tr h="169219">
                <a:tc>
                  <a:txBody>
                    <a:bodyPr/>
                    <a:lstStyle/>
                    <a:p>
                      <a:pPr algn="l"/>
                      <a:r>
                        <a:rPr lang="en-US" sz="1400">
                          <a:solidFill>
                            <a:srgbClr val="333333"/>
                          </a:solidFill>
                          <a:effectLst/>
                        </a:rPr>
                        <a:t>YRI</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Yoruba in Ibadan, Nigera</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rowSpan="7">
                  <a:txBody>
                    <a:bodyPr/>
                    <a:lstStyle/>
                    <a:p>
                      <a:pPr algn="l"/>
                      <a:r>
                        <a:rPr lang="en-US" sz="1400" dirty="0">
                          <a:solidFill>
                            <a:srgbClr val="333333"/>
                          </a:solidFill>
                          <a:effectLst/>
                        </a:rPr>
                        <a:t>AFR</a:t>
                      </a:r>
                      <a:r>
                        <a:rPr lang="zh-TW" altLang="en-US" sz="1400" dirty="0">
                          <a:solidFill>
                            <a:srgbClr val="333333"/>
                          </a:solidFill>
                          <a:effectLst/>
                        </a:rPr>
                        <a:t> 非州 </a:t>
                      </a:r>
                      <a:r>
                        <a:rPr lang="en-US" altLang="zh-TW" sz="1400" dirty="0">
                          <a:solidFill>
                            <a:srgbClr val="333333"/>
                          </a:solidFill>
                          <a:effectLst/>
                        </a:rPr>
                        <a:t>504</a:t>
                      </a:r>
                      <a:endParaRPr lang="zh-TW" altLang="en-US" sz="1400" dirty="0">
                        <a:solidFill>
                          <a:srgbClr val="333333"/>
                        </a:solidFill>
                        <a:effectLst/>
                      </a:endParaRPr>
                    </a:p>
                    <a:p>
                      <a:pPr algn="l"/>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3845436092"/>
                  </a:ext>
                </a:extLst>
              </a:tr>
              <a:tr h="169219">
                <a:tc>
                  <a:txBody>
                    <a:bodyPr/>
                    <a:lstStyle/>
                    <a:p>
                      <a:pPr algn="l"/>
                      <a:r>
                        <a:rPr lang="en-US" sz="1400">
                          <a:solidFill>
                            <a:srgbClr val="333333"/>
                          </a:solidFill>
                          <a:effectLst/>
                        </a:rPr>
                        <a:t>LWK</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Luhya in Webuye, Kenya</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210797858"/>
                  </a:ext>
                </a:extLst>
              </a:tr>
              <a:tr h="96696">
                <a:tc>
                  <a:txBody>
                    <a:bodyPr/>
                    <a:lstStyle/>
                    <a:p>
                      <a:pPr algn="l"/>
                      <a:r>
                        <a:rPr lang="en-US" sz="1400">
                          <a:solidFill>
                            <a:srgbClr val="333333"/>
                          </a:solidFill>
                          <a:effectLst/>
                        </a:rPr>
                        <a:t>MAG</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Mandinka in The Gambia</a:t>
                      </a: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3795237605"/>
                  </a:ext>
                </a:extLst>
              </a:tr>
              <a:tr h="169219">
                <a:tc>
                  <a:txBody>
                    <a:bodyPr/>
                    <a:lstStyle/>
                    <a:p>
                      <a:pPr algn="l"/>
                      <a:r>
                        <a:rPr lang="en-US" sz="1400">
                          <a:solidFill>
                            <a:srgbClr val="333333"/>
                          </a:solidFill>
                          <a:effectLst/>
                        </a:rPr>
                        <a:t>MSL</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Mende in Sierra Leone</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3620985366"/>
                  </a:ext>
                </a:extLst>
              </a:tr>
              <a:tr h="169219">
                <a:tc>
                  <a:txBody>
                    <a:bodyPr/>
                    <a:lstStyle/>
                    <a:p>
                      <a:pPr algn="l"/>
                      <a:r>
                        <a:rPr lang="en-US" sz="1400">
                          <a:solidFill>
                            <a:srgbClr val="333333"/>
                          </a:solidFill>
                          <a:effectLst/>
                        </a:rPr>
                        <a:t>ESN</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Esan in Nigera </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4206334848"/>
                  </a:ext>
                </a:extLst>
              </a:tr>
              <a:tr h="241741">
                <a:tc>
                  <a:txBody>
                    <a:bodyPr/>
                    <a:lstStyle/>
                    <a:p>
                      <a:pPr algn="l"/>
                      <a:r>
                        <a:rPr lang="en-US" sz="1400">
                          <a:solidFill>
                            <a:srgbClr val="333333"/>
                          </a:solidFill>
                          <a:effectLst/>
                        </a:rPr>
                        <a:t>ASW</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American's of African Ancestry in SW USA </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 </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3019432130"/>
                  </a:ext>
                </a:extLst>
              </a:tr>
              <a:tr h="169219">
                <a:tc>
                  <a:txBody>
                    <a:bodyPr/>
                    <a:lstStyle/>
                    <a:p>
                      <a:pPr algn="l"/>
                      <a:r>
                        <a:rPr lang="en-US" sz="1400">
                          <a:solidFill>
                            <a:srgbClr val="333333"/>
                          </a:solidFill>
                          <a:effectLst/>
                        </a:rPr>
                        <a:t>ACB</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African Carribean in Barbados </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 </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431119464"/>
                  </a:ext>
                </a:extLst>
              </a:tr>
              <a:tr h="241741">
                <a:tc>
                  <a:txBody>
                    <a:bodyPr/>
                    <a:lstStyle/>
                    <a:p>
                      <a:pPr algn="l"/>
                      <a:r>
                        <a:rPr lang="en-US" sz="1400">
                          <a:solidFill>
                            <a:srgbClr val="333333"/>
                          </a:solidFill>
                          <a:effectLst/>
                        </a:rPr>
                        <a:t>MXL</a:t>
                      </a:r>
                    </a:p>
                  </a:txBody>
                  <a:tcPr marL="24174" marR="24174" marT="12087" marB="12087">
                    <a:lnL>
                      <a:noFill/>
                    </a:lnL>
                    <a:lnR>
                      <a:noFill/>
                    </a:lnR>
                    <a:lnT>
                      <a:noFill/>
                    </a:lnT>
                    <a:lnB>
                      <a:noFill/>
                    </a:lnB>
                    <a:solidFill>
                      <a:schemeClr val="bg2">
                        <a:lumMod val="90000"/>
                      </a:schemeClr>
                    </a:solidFill>
                  </a:tcPr>
                </a:tc>
                <a:tc>
                  <a:txBody>
                    <a:bodyPr/>
                    <a:lstStyle/>
                    <a:p>
                      <a:pPr algn="l"/>
                      <a:r>
                        <a:rPr lang="es-ES" sz="1400" dirty="0">
                          <a:solidFill>
                            <a:srgbClr val="333333"/>
                          </a:solidFill>
                          <a:effectLst/>
                        </a:rPr>
                        <a:t>Mexican Ancestry from Los Angeles USA</a:t>
                      </a:r>
                    </a:p>
                  </a:txBody>
                  <a:tcPr marL="24174" marR="24174" marT="12087" marB="12087">
                    <a:lnL>
                      <a:noFill/>
                    </a:lnL>
                    <a:lnR>
                      <a:noFill/>
                    </a:lnR>
                    <a:lnT>
                      <a:noFill/>
                    </a:lnT>
                    <a:lnB>
                      <a:noFill/>
                    </a:lnB>
                    <a:solidFill>
                      <a:schemeClr val="bg2">
                        <a:lumMod val="90000"/>
                      </a:schemeClr>
                    </a:solidFill>
                  </a:tcPr>
                </a:tc>
                <a:tc rowSpan="4">
                  <a:txBody>
                    <a:bodyPr/>
                    <a:lstStyle/>
                    <a:p>
                      <a:pPr algn="l"/>
                      <a:r>
                        <a:rPr lang="en-US" sz="1400" dirty="0">
                          <a:solidFill>
                            <a:srgbClr val="333333"/>
                          </a:solidFill>
                          <a:effectLst/>
                        </a:rPr>
                        <a:t>AMR</a:t>
                      </a:r>
                      <a:r>
                        <a:rPr lang="zh-TW" altLang="en-US" sz="1400" dirty="0">
                          <a:solidFill>
                            <a:srgbClr val="333333"/>
                          </a:solidFill>
                          <a:effectLst/>
                        </a:rPr>
                        <a:t> </a:t>
                      </a:r>
                      <a:r>
                        <a:rPr lang="en-US" altLang="zh-TW" sz="1400" dirty="0">
                          <a:solidFill>
                            <a:srgbClr val="333333"/>
                          </a:solidFill>
                          <a:effectLst/>
                        </a:rPr>
                        <a:t>503</a:t>
                      </a:r>
                      <a:endParaRPr lang="zh-TW" altLang="en-US" sz="1400" dirty="0">
                        <a:solidFill>
                          <a:srgbClr val="333333"/>
                        </a:solidFill>
                        <a:effectLst/>
                      </a:endParaRPr>
                    </a:p>
                    <a:p>
                      <a:pPr algn="l"/>
                      <a:r>
                        <a:rPr lang="zh-TW" altLang="en-US" sz="1400" b="0" i="0" kern="1200" dirty="0">
                          <a:solidFill>
                            <a:schemeClr val="tx1"/>
                          </a:solidFill>
                          <a:effectLst/>
                          <a:latin typeface="+mn-lt"/>
                          <a:ea typeface="+mn-ea"/>
                          <a:cs typeface="+mn-cs"/>
                        </a:rPr>
                        <a:t>拉丁美洲、美洲原住民和非洲裔美洲人等混合人种</a:t>
                      </a:r>
                      <a:endParaRPr lang="en-US" sz="1400" dirty="0">
                        <a:solidFill>
                          <a:srgbClr val="333333"/>
                        </a:solidFill>
                        <a:effectLst/>
                      </a:endParaRPr>
                    </a:p>
                  </a:txBody>
                  <a:tcPr marL="24174" marR="24174" marT="12087" marB="12087">
                    <a:lnL>
                      <a:noFill/>
                    </a:lnL>
                    <a:lnR>
                      <a:noFill/>
                    </a:lnR>
                    <a:lnT>
                      <a:noFill/>
                    </a:lnT>
                    <a:lnB>
                      <a:noFill/>
                    </a:lnB>
                    <a:solidFill>
                      <a:schemeClr val="bg2">
                        <a:lumMod val="90000"/>
                      </a:schemeClr>
                    </a:solidFill>
                  </a:tcPr>
                </a:tc>
                <a:extLst>
                  <a:ext uri="{0D108BD9-81ED-4DB2-BD59-A6C34878D82A}">
                    <a16:rowId xmlns:a16="http://schemas.microsoft.com/office/drawing/2014/main" val="444840434"/>
                  </a:ext>
                </a:extLst>
              </a:tr>
              <a:tr h="96696">
                <a:tc>
                  <a:txBody>
                    <a:bodyPr/>
                    <a:lstStyle/>
                    <a:p>
                      <a:pPr algn="l"/>
                      <a:r>
                        <a:rPr lang="en-US" sz="1400">
                          <a:solidFill>
                            <a:srgbClr val="333333"/>
                          </a:solidFill>
                          <a:effectLst/>
                        </a:rPr>
                        <a:t>PUR</a:t>
                      </a:r>
                    </a:p>
                  </a:txBody>
                  <a:tcPr marL="24174" marR="24174" marT="12087" marB="12087">
                    <a:lnL>
                      <a:noFill/>
                    </a:lnL>
                    <a:lnR>
                      <a:noFill/>
                    </a:lnR>
                    <a:lnT>
                      <a:noFill/>
                    </a:lnT>
                    <a:lnB>
                      <a:noFill/>
                    </a:lnB>
                    <a:solidFill>
                      <a:schemeClr val="bg2">
                        <a:lumMod val="90000"/>
                      </a:schemeClr>
                    </a:solidFill>
                  </a:tcPr>
                </a:tc>
                <a:tc>
                  <a:txBody>
                    <a:bodyPr/>
                    <a:lstStyle/>
                    <a:p>
                      <a:pPr algn="l"/>
                      <a:r>
                        <a:rPr lang="es-ES" sz="1400">
                          <a:solidFill>
                            <a:srgbClr val="333333"/>
                          </a:solidFill>
                          <a:effectLst/>
                        </a:rPr>
                        <a:t>Puerto Rican from Puerto Rica</a:t>
                      </a:r>
                    </a:p>
                  </a:txBody>
                  <a:tcPr marL="24174" marR="24174" marT="12087" marB="12087">
                    <a:lnL>
                      <a:noFill/>
                    </a:lnL>
                    <a:lnR>
                      <a:noFill/>
                    </a:lnR>
                    <a:lnT>
                      <a:noFill/>
                    </a:lnT>
                    <a:lnB>
                      <a:noFill/>
                    </a:lnB>
                    <a:solidFill>
                      <a:schemeClr val="bg2">
                        <a:lumMod val="90000"/>
                      </a:schemeClr>
                    </a:solidFill>
                  </a:tcPr>
                </a:tc>
                <a:tc vMerge="1">
                  <a:txBody>
                    <a:bodyPr/>
                    <a:lstStyle/>
                    <a:p>
                      <a:pPr algn="l"/>
                      <a:r>
                        <a:rPr lang="en-US" sz="1400" dirty="0">
                          <a:solidFill>
                            <a:srgbClr val="333333"/>
                          </a:solidFill>
                          <a:effectLst/>
                        </a:rPr>
                        <a:t>AMR</a:t>
                      </a:r>
                    </a:p>
                  </a:txBody>
                  <a:tcPr marL="24174" marR="24174" marT="12087" marB="12087">
                    <a:lnL>
                      <a:noFill/>
                    </a:lnL>
                    <a:lnR>
                      <a:noFill/>
                    </a:lnR>
                    <a:lnT>
                      <a:noFill/>
                    </a:lnT>
                    <a:lnB>
                      <a:noFill/>
                    </a:lnB>
                    <a:solidFill>
                      <a:schemeClr val="bg2">
                        <a:lumMod val="90000"/>
                      </a:schemeClr>
                    </a:solidFill>
                  </a:tcPr>
                </a:tc>
                <a:extLst>
                  <a:ext uri="{0D108BD9-81ED-4DB2-BD59-A6C34878D82A}">
                    <a16:rowId xmlns:a16="http://schemas.microsoft.com/office/drawing/2014/main" val="943854041"/>
                  </a:ext>
                </a:extLst>
              </a:tr>
              <a:tr h="169219">
                <a:tc>
                  <a:txBody>
                    <a:bodyPr/>
                    <a:lstStyle/>
                    <a:p>
                      <a:pPr algn="l"/>
                      <a:r>
                        <a:rPr lang="en-US" sz="1400">
                          <a:solidFill>
                            <a:srgbClr val="333333"/>
                          </a:solidFill>
                          <a:effectLst/>
                        </a:rPr>
                        <a:t>CLM</a:t>
                      </a:r>
                    </a:p>
                  </a:txBody>
                  <a:tcPr marL="24174" marR="24174" marT="12087" marB="12087">
                    <a:lnL>
                      <a:noFill/>
                    </a:lnL>
                    <a:lnR>
                      <a:noFill/>
                    </a:lnR>
                    <a:lnT>
                      <a:noFill/>
                    </a:lnT>
                    <a:lnB>
                      <a:noFill/>
                    </a:lnB>
                    <a:solidFill>
                      <a:schemeClr val="bg2">
                        <a:lumMod val="90000"/>
                      </a:schemeClr>
                    </a:solidFill>
                  </a:tcPr>
                </a:tc>
                <a:tc>
                  <a:txBody>
                    <a:bodyPr/>
                    <a:lstStyle/>
                    <a:p>
                      <a:pPr algn="l"/>
                      <a:r>
                        <a:rPr lang="en-US" sz="1400" dirty="0">
                          <a:solidFill>
                            <a:srgbClr val="333333"/>
                          </a:solidFill>
                          <a:effectLst/>
                        </a:rPr>
                        <a:t>Colombian from </a:t>
                      </a:r>
                      <a:r>
                        <a:rPr lang="en-US" sz="1400" dirty="0" err="1">
                          <a:solidFill>
                            <a:srgbClr val="333333"/>
                          </a:solidFill>
                          <a:effectLst/>
                        </a:rPr>
                        <a:t>Medellian</a:t>
                      </a:r>
                      <a:r>
                        <a:rPr lang="en-US" sz="1400" dirty="0">
                          <a:solidFill>
                            <a:srgbClr val="333333"/>
                          </a:solidFill>
                          <a:effectLst/>
                        </a:rPr>
                        <a:t>, Colombia</a:t>
                      </a:r>
                    </a:p>
                  </a:txBody>
                  <a:tcPr marL="24174" marR="24174" marT="12087" marB="12087">
                    <a:lnL>
                      <a:noFill/>
                    </a:lnL>
                    <a:lnR>
                      <a:noFill/>
                    </a:lnR>
                    <a:lnT>
                      <a:noFill/>
                    </a:lnT>
                    <a:lnB>
                      <a:noFill/>
                    </a:lnB>
                    <a:solidFill>
                      <a:schemeClr val="bg2">
                        <a:lumMod val="90000"/>
                      </a:schemeClr>
                    </a:solidFill>
                  </a:tcPr>
                </a:tc>
                <a:tc vMerge="1">
                  <a:txBody>
                    <a:bodyPr/>
                    <a:lstStyle/>
                    <a:p>
                      <a:pPr algn="l"/>
                      <a:r>
                        <a:rPr lang="en-US" sz="1400" dirty="0">
                          <a:solidFill>
                            <a:srgbClr val="333333"/>
                          </a:solidFill>
                          <a:effectLst/>
                        </a:rPr>
                        <a:t>AMR </a:t>
                      </a:r>
                    </a:p>
                  </a:txBody>
                  <a:tcPr marL="24174" marR="24174" marT="12087" marB="12087">
                    <a:lnL>
                      <a:noFill/>
                    </a:lnL>
                    <a:lnR>
                      <a:noFill/>
                    </a:lnR>
                    <a:lnT>
                      <a:noFill/>
                    </a:lnT>
                    <a:lnB>
                      <a:noFill/>
                    </a:lnB>
                    <a:solidFill>
                      <a:schemeClr val="bg2">
                        <a:lumMod val="90000"/>
                      </a:schemeClr>
                    </a:solidFill>
                  </a:tcPr>
                </a:tc>
                <a:extLst>
                  <a:ext uri="{0D108BD9-81ED-4DB2-BD59-A6C34878D82A}">
                    <a16:rowId xmlns:a16="http://schemas.microsoft.com/office/drawing/2014/main" val="3112328085"/>
                  </a:ext>
                </a:extLst>
              </a:tr>
              <a:tr h="169219">
                <a:tc>
                  <a:txBody>
                    <a:bodyPr/>
                    <a:lstStyle/>
                    <a:p>
                      <a:pPr algn="l"/>
                      <a:r>
                        <a:rPr lang="en-US" sz="1400">
                          <a:solidFill>
                            <a:srgbClr val="333333"/>
                          </a:solidFill>
                          <a:effectLst/>
                        </a:rPr>
                        <a:t>PEL</a:t>
                      </a:r>
                    </a:p>
                  </a:txBody>
                  <a:tcPr marL="24174" marR="24174" marT="12087" marB="12087">
                    <a:lnL>
                      <a:noFill/>
                    </a:lnL>
                    <a:lnR>
                      <a:noFill/>
                    </a:lnR>
                    <a:lnT>
                      <a:noFill/>
                    </a:lnT>
                    <a:lnB>
                      <a:noFill/>
                    </a:lnB>
                    <a:solidFill>
                      <a:schemeClr val="bg2">
                        <a:lumMod val="90000"/>
                      </a:schemeClr>
                    </a:solidFill>
                  </a:tcPr>
                </a:tc>
                <a:tc>
                  <a:txBody>
                    <a:bodyPr/>
                    <a:lstStyle/>
                    <a:p>
                      <a:pPr algn="l"/>
                      <a:r>
                        <a:rPr lang="en-US" sz="1400" dirty="0">
                          <a:solidFill>
                            <a:srgbClr val="333333"/>
                          </a:solidFill>
                          <a:effectLst/>
                        </a:rPr>
                        <a:t>Peruvian from Lima, Peru </a:t>
                      </a:r>
                    </a:p>
                  </a:txBody>
                  <a:tcPr marL="24174" marR="24174" marT="12087" marB="12087">
                    <a:lnL>
                      <a:noFill/>
                    </a:lnL>
                    <a:lnR>
                      <a:noFill/>
                    </a:lnR>
                    <a:lnT>
                      <a:noFill/>
                    </a:lnT>
                    <a:lnB>
                      <a:noFill/>
                    </a:lnB>
                    <a:solidFill>
                      <a:schemeClr val="bg2">
                        <a:lumMod val="90000"/>
                      </a:schemeClr>
                    </a:solidFill>
                  </a:tcPr>
                </a:tc>
                <a:tc vMerge="1">
                  <a:txBody>
                    <a:bodyPr/>
                    <a:lstStyle/>
                    <a:p>
                      <a:pPr algn="l"/>
                      <a:r>
                        <a:rPr lang="en-US" sz="1400" dirty="0">
                          <a:solidFill>
                            <a:srgbClr val="333333"/>
                          </a:solidFill>
                          <a:effectLst/>
                        </a:rPr>
                        <a:t>AMR </a:t>
                      </a:r>
                    </a:p>
                  </a:txBody>
                  <a:tcPr marL="24174" marR="24174" marT="12087" marB="12087">
                    <a:lnL>
                      <a:noFill/>
                    </a:lnL>
                    <a:lnR>
                      <a:noFill/>
                    </a:lnR>
                    <a:lnT>
                      <a:noFill/>
                    </a:lnT>
                    <a:lnB>
                      <a:noFill/>
                    </a:lnB>
                    <a:solidFill>
                      <a:schemeClr val="bg2">
                        <a:lumMod val="90000"/>
                      </a:schemeClr>
                    </a:solidFill>
                  </a:tcPr>
                </a:tc>
                <a:extLst>
                  <a:ext uri="{0D108BD9-81ED-4DB2-BD59-A6C34878D82A}">
                    <a16:rowId xmlns:a16="http://schemas.microsoft.com/office/drawing/2014/main" val="931226572"/>
                  </a:ext>
                </a:extLst>
              </a:tr>
              <a:tr h="241741">
                <a:tc>
                  <a:txBody>
                    <a:bodyPr/>
                    <a:lstStyle/>
                    <a:p>
                      <a:pPr algn="l"/>
                      <a:r>
                        <a:rPr lang="en-US" sz="1400">
                          <a:solidFill>
                            <a:srgbClr val="333333"/>
                          </a:solidFill>
                          <a:effectLst/>
                        </a:rPr>
                        <a:t>GIH</a:t>
                      </a:r>
                    </a:p>
                  </a:txBody>
                  <a:tcPr marL="24174" marR="24174" marT="12087" marB="12087">
                    <a:lnL>
                      <a:noFill/>
                    </a:lnL>
                    <a:lnR>
                      <a:noFill/>
                    </a:lnR>
                    <a:lnT>
                      <a:noFill/>
                    </a:lnT>
                    <a:lnB>
                      <a:noFill/>
                    </a:lnB>
                    <a:solidFill>
                      <a:srgbClr val="FFFFFF"/>
                    </a:solidFill>
                  </a:tcPr>
                </a:tc>
                <a:tc>
                  <a:txBody>
                    <a:bodyPr/>
                    <a:lstStyle/>
                    <a:p>
                      <a:pPr algn="l"/>
                      <a:r>
                        <a:rPr lang="en-US" sz="1400" dirty="0">
                          <a:solidFill>
                            <a:srgbClr val="333333"/>
                          </a:solidFill>
                          <a:effectLst/>
                        </a:rPr>
                        <a:t>Gujarati Indian</a:t>
                      </a:r>
                      <a:r>
                        <a:rPr lang="zh-TW" altLang="en-US" sz="1400" dirty="0">
                          <a:solidFill>
                            <a:srgbClr val="333333"/>
                          </a:solidFill>
                          <a:effectLst/>
                        </a:rPr>
                        <a:t> </a:t>
                      </a:r>
                      <a:r>
                        <a:rPr lang="en-US" altLang="zh-TW" sz="1400" dirty="0">
                          <a:solidFill>
                            <a:srgbClr val="333333"/>
                          </a:solidFill>
                          <a:effectLst/>
                        </a:rPr>
                        <a:t>(</a:t>
                      </a:r>
                      <a:r>
                        <a:rPr lang="zh-TW" altLang="en-US" sz="1400" dirty="0">
                          <a:solidFill>
                            <a:srgbClr val="333333"/>
                          </a:solidFill>
                          <a:effectLst/>
                        </a:rPr>
                        <a:t>印度</a:t>
                      </a:r>
                      <a:r>
                        <a:rPr lang="en-US" altLang="zh-TW" sz="1400" dirty="0">
                          <a:solidFill>
                            <a:srgbClr val="333333"/>
                          </a:solidFill>
                          <a:effectLst/>
                        </a:rPr>
                        <a:t>)</a:t>
                      </a:r>
                      <a:r>
                        <a:rPr lang="en-US" sz="1400" dirty="0">
                          <a:solidFill>
                            <a:srgbClr val="333333"/>
                          </a:solidFill>
                          <a:effectLst/>
                        </a:rPr>
                        <a:t> from Houston, Texas </a:t>
                      </a:r>
                    </a:p>
                  </a:txBody>
                  <a:tcPr marL="24174" marR="24174" marT="12087" marB="12087">
                    <a:lnL>
                      <a:noFill/>
                    </a:lnL>
                    <a:lnR>
                      <a:noFill/>
                    </a:lnR>
                    <a:lnT>
                      <a:noFill/>
                    </a:lnT>
                    <a:lnB>
                      <a:noFill/>
                    </a:lnB>
                    <a:solidFill>
                      <a:srgbClr val="FFFFFF"/>
                    </a:solidFill>
                  </a:tcPr>
                </a:tc>
                <a:tc rowSpan="5">
                  <a:txBody>
                    <a:bodyPr/>
                    <a:lstStyle/>
                    <a:p>
                      <a:pPr algn="l"/>
                      <a:r>
                        <a:rPr lang="en-US" sz="1400" dirty="0">
                          <a:solidFill>
                            <a:srgbClr val="333333"/>
                          </a:solidFill>
                          <a:effectLst/>
                        </a:rPr>
                        <a:t>SAS </a:t>
                      </a:r>
                      <a:r>
                        <a:rPr lang="zh-TW" altLang="en-US" sz="1400" dirty="0">
                          <a:solidFill>
                            <a:srgbClr val="333333"/>
                          </a:solidFill>
                          <a:effectLst/>
                        </a:rPr>
                        <a:t>南亞 </a:t>
                      </a:r>
                      <a:r>
                        <a:rPr lang="en-US" altLang="zh-TW" sz="1400" dirty="0">
                          <a:solidFill>
                            <a:srgbClr val="333333"/>
                          </a:solidFill>
                          <a:effectLst/>
                        </a:rPr>
                        <a:t>489</a:t>
                      </a:r>
                      <a:endParaRPr lang="en-US" sz="1400" dirty="0">
                        <a:solidFill>
                          <a:srgbClr val="333333"/>
                        </a:solidFill>
                        <a:effectLst/>
                      </a:endParaRP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1229218623"/>
                  </a:ext>
                </a:extLst>
              </a:tr>
              <a:tr h="169219">
                <a:tc>
                  <a:txBody>
                    <a:bodyPr/>
                    <a:lstStyle/>
                    <a:p>
                      <a:pPr algn="l"/>
                      <a:r>
                        <a:rPr lang="en-US" sz="1400" dirty="0">
                          <a:solidFill>
                            <a:srgbClr val="333333"/>
                          </a:solidFill>
                          <a:effectLst/>
                        </a:rPr>
                        <a:t>PJL</a:t>
                      </a:r>
                    </a:p>
                  </a:txBody>
                  <a:tcPr marL="24174" marR="24174" marT="12087" marB="12087">
                    <a:lnL>
                      <a:noFill/>
                    </a:lnL>
                    <a:lnR>
                      <a:noFill/>
                    </a:lnR>
                    <a:lnT>
                      <a:noFill/>
                    </a:lnT>
                    <a:lnB>
                      <a:noFill/>
                    </a:lnB>
                    <a:solidFill>
                      <a:srgbClr val="FFFFFF"/>
                    </a:solidFill>
                  </a:tcPr>
                </a:tc>
                <a:tc>
                  <a:txBody>
                    <a:bodyPr/>
                    <a:lstStyle/>
                    <a:p>
                      <a:pPr algn="l"/>
                      <a:r>
                        <a:rPr lang="en-US" sz="1400" dirty="0">
                          <a:solidFill>
                            <a:srgbClr val="333333"/>
                          </a:solidFill>
                          <a:effectLst/>
                        </a:rPr>
                        <a:t>Punjabi from Lahore, Pakistan </a:t>
                      </a:r>
                      <a:r>
                        <a:rPr lang="en-US" altLang="zh-TW" sz="1400" dirty="0">
                          <a:solidFill>
                            <a:srgbClr val="333333"/>
                          </a:solidFill>
                          <a:effectLst/>
                        </a:rPr>
                        <a:t>(</a:t>
                      </a:r>
                      <a:r>
                        <a:rPr lang="zh-TW" altLang="en-US" sz="1400" dirty="0">
                          <a:solidFill>
                            <a:srgbClr val="333333"/>
                          </a:solidFill>
                          <a:effectLst/>
                        </a:rPr>
                        <a:t>巴基斯坦</a:t>
                      </a:r>
                      <a:r>
                        <a:rPr lang="en-US" altLang="zh-TW" sz="1400" dirty="0">
                          <a:solidFill>
                            <a:srgbClr val="333333"/>
                          </a:solidFill>
                          <a:effectLst/>
                        </a:rPr>
                        <a:t>)</a:t>
                      </a:r>
                      <a:endParaRPr lang="en-US" sz="1400" dirty="0">
                        <a:solidFill>
                          <a:srgbClr val="333333"/>
                        </a:solidFill>
                        <a:effectLst/>
                      </a:endParaRPr>
                    </a:p>
                  </a:txBody>
                  <a:tcPr marL="24174" marR="24174" marT="12087" marB="12087">
                    <a:lnL>
                      <a:noFill/>
                    </a:lnL>
                    <a:lnR>
                      <a:noFill/>
                    </a:lnR>
                    <a:lnT>
                      <a:noFill/>
                    </a:lnT>
                    <a:lnB>
                      <a:noFill/>
                    </a:lnB>
                    <a:solidFill>
                      <a:srgbClr val="FFFFFF"/>
                    </a:solidFill>
                  </a:tcPr>
                </a:tc>
                <a:tc vMerge="1">
                  <a:txBody>
                    <a:bodyPr/>
                    <a:lstStyle/>
                    <a:p>
                      <a:pPr algn="l"/>
                      <a:r>
                        <a:rPr lang="en-US" sz="1400" dirty="0">
                          <a:solidFill>
                            <a:srgbClr val="333333"/>
                          </a:solidFill>
                          <a:effectLst/>
                        </a:rPr>
                        <a:t>SAS</a:t>
                      </a: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3864067977"/>
                  </a:ext>
                </a:extLst>
              </a:tr>
              <a:tr h="169219">
                <a:tc>
                  <a:txBody>
                    <a:bodyPr/>
                    <a:lstStyle/>
                    <a:p>
                      <a:pPr algn="l"/>
                      <a:r>
                        <a:rPr lang="en-US" sz="1400">
                          <a:solidFill>
                            <a:srgbClr val="333333"/>
                          </a:solidFill>
                          <a:effectLst/>
                        </a:rPr>
                        <a:t>BEB</a:t>
                      </a:r>
                    </a:p>
                  </a:txBody>
                  <a:tcPr marL="24174" marR="24174" marT="12087" marB="12087">
                    <a:lnL>
                      <a:noFill/>
                    </a:lnL>
                    <a:lnR>
                      <a:noFill/>
                    </a:lnR>
                    <a:lnT>
                      <a:noFill/>
                    </a:lnT>
                    <a:lnB>
                      <a:noFill/>
                    </a:lnB>
                    <a:solidFill>
                      <a:srgbClr val="FFFFFF"/>
                    </a:solidFill>
                  </a:tcPr>
                </a:tc>
                <a:tc>
                  <a:txBody>
                    <a:bodyPr/>
                    <a:lstStyle/>
                    <a:p>
                      <a:pPr algn="l"/>
                      <a:r>
                        <a:rPr lang="en-US" sz="1400" dirty="0">
                          <a:solidFill>
                            <a:srgbClr val="333333"/>
                          </a:solidFill>
                          <a:effectLst/>
                        </a:rPr>
                        <a:t>Bengali from Bangladesh </a:t>
                      </a:r>
                      <a:r>
                        <a:rPr lang="en-US" altLang="zh-TW" sz="1400" dirty="0">
                          <a:solidFill>
                            <a:srgbClr val="333333"/>
                          </a:solidFill>
                          <a:effectLst/>
                        </a:rPr>
                        <a:t>(</a:t>
                      </a:r>
                      <a:r>
                        <a:rPr lang="zh-TW" altLang="en-US" sz="1400" dirty="0">
                          <a:solidFill>
                            <a:srgbClr val="333333"/>
                          </a:solidFill>
                          <a:effectLst/>
                        </a:rPr>
                        <a:t>孟加拉</a:t>
                      </a:r>
                      <a:r>
                        <a:rPr lang="en-US" altLang="zh-TW" sz="1400" dirty="0">
                          <a:solidFill>
                            <a:srgbClr val="333333"/>
                          </a:solidFill>
                          <a:effectLst/>
                        </a:rPr>
                        <a:t>)</a:t>
                      </a:r>
                      <a:endParaRPr lang="en-US" sz="1400" dirty="0">
                        <a:solidFill>
                          <a:srgbClr val="333333"/>
                        </a:solidFill>
                        <a:effectLst/>
                      </a:endParaRPr>
                    </a:p>
                  </a:txBody>
                  <a:tcPr marL="24174" marR="24174" marT="12087" marB="12087">
                    <a:lnL>
                      <a:noFill/>
                    </a:lnL>
                    <a:lnR>
                      <a:noFill/>
                    </a:lnR>
                    <a:lnT>
                      <a:noFill/>
                    </a:lnT>
                    <a:lnB>
                      <a:noFill/>
                    </a:lnB>
                    <a:solidFill>
                      <a:srgbClr val="FFFFFF"/>
                    </a:solidFill>
                  </a:tcPr>
                </a:tc>
                <a:tc vMerge="1">
                  <a:txBody>
                    <a:bodyPr/>
                    <a:lstStyle/>
                    <a:p>
                      <a:pPr algn="l"/>
                      <a:r>
                        <a:rPr lang="en-US" sz="1400" dirty="0">
                          <a:solidFill>
                            <a:srgbClr val="333333"/>
                          </a:solidFill>
                          <a:effectLst/>
                        </a:rPr>
                        <a:t>SAS </a:t>
                      </a: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2375134126"/>
                  </a:ext>
                </a:extLst>
              </a:tr>
              <a:tr h="169219">
                <a:tc>
                  <a:txBody>
                    <a:bodyPr/>
                    <a:lstStyle/>
                    <a:p>
                      <a:pPr algn="l"/>
                      <a:r>
                        <a:rPr lang="en-US" sz="1400">
                          <a:solidFill>
                            <a:srgbClr val="333333"/>
                          </a:solidFill>
                          <a:effectLst/>
                        </a:rPr>
                        <a:t>STU</a:t>
                      </a:r>
                    </a:p>
                  </a:txBody>
                  <a:tcPr marL="24174" marR="24174" marT="12087" marB="12087">
                    <a:lnL>
                      <a:noFill/>
                    </a:lnL>
                    <a:lnR>
                      <a:noFill/>
                    </a:lnR>
                    <a:lnT>
                      <a:noFill/>
                    </a:lnT>
                    <a:lnB>
                      <a:noFill/>
                    </a:lnB>
                    <a:solidFill>
                      <a:srgbClr val="FFFFFF"/>
                    </a:solidFill>
                  </a:tcPr>
                </a:tc>
                <a:tc>
                  <a:txBody>
                    <a:bodyPr/>
                    <a:lstStyle/>
                    <a:p>
                      <a:pPr algn="l"/>
                      <a:r>
                        <a:rPr lang="en-US" sz="1400" dirty="0">
                          <a:solidFill>
                            <a:srgbClr val="333333"/>
                          </a:solidFill>
                          <a:effectLst/>
                        </a:rPr>
                        <a:t>Sri Lankan</a:t>
                      </a:r>
                      <a:r>
                        <a:rPr lang="zh-TW" altLang="en-US" sz="1400" dirty="0">
                          <a:solidFill>
                            <a:srgbClr val="333333"/>
                          </a:solidFill>
                          <a:effectLst/>
                        </a:rPr>
                        <a:t> </a:t>
                      </a:r>
                      <a:r>
                        <a:rPr lang="en-US" altLang="zh-TW" sz="1400" dirty="0">
                          <a:solidFill>
                            <a:srgbClr val="333333"/>
                          </a:solidFill>
                          <a:effectLst/>
                        </a:rPr>
                        <a:t>(</a:t>
                      </a:r>
                      <a:r>
                        <a:rPr lang="zh-TW" altLang="en-US" sz="1400" dirty="0">
                          <a:solidFill>
                            <a:srgbClr val="333333"/>
                          </a:solidFill>
                          <a:effectLst/>
                        </a:rPr>
                        <a:t>斯里蘭卡</a:t>
                      </a:r>
                      <a:r>
                        <a:rPr lang="en-US" altLang="zh-TW" sz="1400" dirty="0">
                          <a:solidFill>
                            <a:srgbClr val="333333"/>
                          </a:solidFill>
                          <a:effectLst/>
                        </a:rPr>
                        <a:t>)</a:t>
                      </a:r>
                      <a:r>
                        <a:rPr lang="en-US" sz="1400" dirty="0">
                          <a:solidFill>
                            <a:srgbClr val="333333"/>
                          </a:solidFill>
                          <a:effectLst/>
                        </a:rPr>
                        <a:t> Tamil from the UK </a:t>
                      </a:r>
                    </a:p>
                  </a:txBody>
                  <a:tcPr marL="24174" marR="24174" marT="12087" marB="12087">
                    <a:lnL>
                      <a:noFill/>
                    </a:lnL>
                    <a:lnR>
                      <a:noFill/>
                    </a:lnR>
                    <a:lnT>
                      <a:noFill/>
                    </a:lnT>
                    <a:lnB>
                      <a:noFill/>
                    </a:lnB>
                    <a:solidFill>
                      <a:srgbClr val="FFFFFF"/>
                    </a:solidFill>
                  </a:tcPr>
                </a:tc>
                <a:tc vMerge="1">
                  <a:txBody>
                    <a:bodyPr/>
                    <a:lstStyle/>
                    <a:p>
                      <a:pPr algn="l"/>
                      <a:r>
                        <a:rPr lang="en-US" sz="1400" dirty="0">
                          <a:solidFill>
                            <a:srgbClr val="333333"/>
                          </a:solidFill>
                          <a:effectLst/>
                        </a:rPr>
                        <a:t>SAS </a:t>
                      </a: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3651488077"/>
                  </a:ext>
                </a:extLst>
              </a:tr>
              <a:tr h="169219">
                <a:tc>
                  <a:txBody>
                    <a:bodyPr/>
                    <a:lstStyle/>
                    <a:p>
                      <a:pPr algn="l"/>
                      <a:r>
                        <a:rPr lang="en-US" sz="1400">
                          <a:solidFill>
                            <a:srgbClr val="333333"/>
                          </a:solidFill>
                          <a:effectLst/>
                        </a:rPr>
                        <a:t>ITU</a:t>
                      </a:r>
                    </a:p>
                  </a:txBody>
                  <a:tcPr marL="24174" marR="24174" marT="12087" marB="12087">
                    <a:lnL>
                      <a:noFill/>
                    </a:lnL>
                    <a:lnR>
                      <a:noFill/>
                    </a:lnR>
                    <a:lnT>
                      <a:noFill/>
                    </a:lnT>
                    <a:lnB>
                      <a:noFill/>
                    </a:lnB>
                    <a:solidFill>
                      <a:srgbClr val="FFFFFF"/>
                    </a:solidFill>
                  </a:tcPr>
                </a:tc>
                <a:tc>
                  <a:txBody>
                    <a:bodyPr/>
                    <a:lstStyle/>
                    <a:p>
                      <a:pPr algn="l"/>
                      <a:r>
                        <a:rPr lang="en-US" sz="1400" dirty="0">
                          <a:solidFill>
                            <a:srgbClr val="333333"/>
                          </a:solidFill>
                          <a:effectLst/>
                        </a:rPr>
                        <a:t>Indian </a:t>
                      </a:r>
                      <a:r>
                        <a:rPr lang="en-US" altLang="zh-TW" sz="1400" dirty="0">
                          <a:solidFill>
                            <a:srgbClr val="333333"/>
                          </a:solidFill>
                          <a:effectLst/>
                        </a:rPr>
                        <a:t>(</a:t>
                      </a:r>
                      <a:r>
                        <a:rPr lang="zh-TW" altLang="en-US" sz="1400" dirty="0">
                          <a:solidFill>
                            <a:srgbClr val="333333"/>
                          </a:solidFill>
                          <a:effectLst/>
                        </a:rPr>
                        <a:t>印度</a:t>
                      </a:r>
                      <a:r>
                        <a:rPr lang="en-US" altLang="zh-TW" sz="1400" dirty="0">
                          <a:solidFill>
                            <a:srgbClr val="333333"/>
                          </a:solidFill>
                          <a:effectLst/>
                        </a:rPr>
                        <a:t>)</a:t>
                      </a:r>
                      <a:r>
                        <a:rPr lang="zh-TW" altLang="en-US" sz="1400" dirty="0">
                          <a:solidFill>
                            <a:srgbClr val="333333"/>
                          </a:solidFill>
                          <a:effectLst/>
                        </a:rPr>
                        <a:t> </a:t>
                      </a:r>
                      <a:r>
                        <a:rPr lang="en-US" sz="1400" dirty="0">
                          <a:solidFill>
                            <a:srgbClr val="333333"/>
                          </a:solidFill>
                          <a:effectLst/>
                        </a:rPr>
                        <a:t>Telugu</a:t>
                      </a:r>
                      <a:r>
                        <a:rPr lang="zh-TW" altLang="en-US" sz="1400" dirty="0">
                          <a:solidFill>
                            <a:srgbClr val="333333"/>
                          </a:solidFill>
                          <a:effectLst/>
                        </a:rPr>
                        <a:t> </a:t>
                      </a:r>
                      <a:r>
                        <a:rPr lang="en-US" sz="1400" dirty="0">
                          <a:solidFill>
                            <a:srgbClr val="333333"/>
                          </a:solidFill>
                          <a:effectLst/>
                        </a:rPr>
                        <a:t> from the UK </a:t>
                      </a:r>
                    </a:p>
                  </a:txBody>
                  <a:tcPr marL="24174" marR="24174" marT="12087" marB="12087">
                    <a:lnL>
                      <a:noFill/>
                    </a:lnL>
                    <a:lnR>
                      <a:noFill/>
                    </a:lnR>
                    <a:lnT>
                      <a:noFill/>
                    </a:lnT>
                    <a:lnB>
                      <a:noFill/>
                    </a:lnB>
                    <a:solidFill>
                      <a:srgbClr val="FFFFFF"/>
                    </a:solidFill>
                  </a:tcPr>
                </a:tc>
                <a:tc vMerge="1">
                  <a:txBody>
                    <a:bodyPr/>
                    <a:lstStyle/>
                    <a:p>
                      <a:pPr algn="l"/>
                      <a:r>
                        <a:rPr lang="en-US" sz="1400" dirty="0">
                          <a:solidFill>
                            <a:srgbClr val="333333"/>
                          </a:solidFill>
                          <a:effectLst/>
                        </a:rPr>
                        <a:t>SAS </a:t>
                      </a: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2835223855"/>
                  </a:ext>
                </a:extLst>
              </a:tr>
            </a:tbl>
          </a:graphicData>
        </a:graphic>
      </p:graphicFrame>
      <p:sp>
        <p:nvSpPr>
          <p:cNvPr id="2" name="投影片編號版面配置區 1">
            <a:extLst>
              <a:ext uri="{FF2B5EF4-FFF2-40B4-BE49-F238E27FC236}">
                <a16:creationId xmlns:a16="http://schemas.microsoft.com/office/drawing/2014/main" id="{44E7E088-EDA5-9E68-6146-9C5ACEB5B091}"/>
              </a:ext>
            </a:extLst>
          </p:cNvPr>
          <p:cNvSpPr>
            <a:spLocks noGrp="1"/>
          </p:cNvSpPr>
          <p:nvPr>
            <p:ph type="sldNum" sz="quarter" idx="12"/>
          </p:nvPr>
        </p:nvSpPr>
        <p:spPr/>
        <p:txBody>
          <a:bodyPr/>
          <a:lstStyle/>
          <a:p>
            <a:fld id="{3A5BFAAA-2C64-48AA-811A-13D0ED42DAF8}" type="slidenum">
              <a:rPr lang="zh-TW" altLang="en-US" smtClean="0"/>
              <a:t>51</a:t>
            </a:fld>
            <a:endParaRPr lang="zh-TW" altLang="en-US"/>
          </a:p>
        </p:txBody>
      </p:sp>
    </p:spTree>
    <p:extLst>
      <p:ext uri="{BB962C8B-B14F-4D97-AF65-F5344CB8AC3E}">
        <p14:creationId xmlns:p14="http://schemas.microsoft.com/office/powerpoint/2010/main" val="38457900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C04D1CA2-BEC8-3C2B-61E0-5226B56B0EDE}"/>
              </a:ext>
            </a:extLst>
          </p:cNvPr>
          <p:cNvGraphicFramePr>
            <a:graphicFrameLocks noGrp="1"/>
          </p:cNvGraphicFramePr>
          <p:nvPr/>
        </p:nvGraphicFramePr>
        <p:xfrm>
          <a:off x="551616" y="158823"/>
          <a:ext cx="11453031" cy="6434453"/>
        </p:xfrm>
        <a:graphic>
          <a:graphicData uri="http://schemas.openxmlformats.org/drawingml/2006/table">
            <a:tbl>
              <a:tblPr/>
              <a:tblGrid>
                <a:gridCol w="1814580">
                  <a:extLst>
                    <a:ext uri="{9D8B030D-6E8A-4147-A177-3AD203B41FA5}">
                      <a16:colId xmlns:a16="http://schemas.microsoft.com/office/drawing/2014/main" val="1430083456"/>
                    </a:ext>
                  </a:extLst>
                </a:gridCol>
                <a:gridCol w="7893705">
                  <a:extLst>
                    <a:ext uri="{9D8B030D-6E8A-4147-A177-3AD203B41FA5}">
                      <a16:colId xmlns:a16="http://schemas.microsoft.com/office/drawing/2014/main" val="2199700308"/>
                    </a:ext>
                  </a:extLst>
                </a:gridCol>
                <a:gridCol w="1744746">
                  <a:extLst>
                    <a:ext uri="{9D8B030D-6E8A-4147-A177-3AD203B41FA5}">
                      <a16:colId xmlns:a16="http://schemas.microsoft.com/office/drawing/2014/main" val="4002239717"/>
                    </a:ext>
                  </a:extLst>
                </a:gridCol>
              </a:tblGrid>
              <a:tr h="96696">
                <a:tc>
                  <a:txBody>
                    <a:bodyPr/>
                    <a:lstStyle/>
                    <a:p>
                      <a:pPr algn="l"/>
                      <a:r>
                        <a:rPr lang="en-US" sz="1400" b="1" dirty="0">
                          <a:solidFill>
                            <a:srgbClr val="333333"/>
                          </a:solidFill>
                          <a:effectLst/>
                        </a:rPr>
                        <a:t>Population Code</a:t>
                      </a:r>
                      <a:endParaRPr lang="en-US" sz="1400" dirty="0">
                        <a:solidFill>
                          <a:srgbClr val="333333"/>
                        </a:solidFill>
                        <a:effectLst/>
                      </a:endParaRPr>
                    </a:p>
                  </a:txBody>
                  <a:tcPr marL="24174" marR="24174" marT="12087" marB="12087">
                    <a:lnL>
                      <a:noFill/>
                    </a:lnL>
                    <a:lnR>
                      <a:noFill/>
                    </a:lnR>
                    <a:lnT>
                      <a:noFill/>
                    </a:lnT>
                    <a:lnB>
                      <a:noFill/>
                    </a:lnB>
                    <a:solidFill>
                      <a:srgbClr val="FFFFFF"/>
                    </a:solidFill>
                  </a:tcPr>
                </a:tc>
                <a:tc>
                  <a:txBody>
                    <a:bodyPr/>
                    <a:lstStyle/>
                    <a:p>
                      <a:pPr algn="l"/>
                      <a:r>
                        <a:rPr lang="en-US" sz="1400" b="1">
                          <a:solidFill>
                            <a:srgbClr val="333333"/>
                          </a:solidFill>
                          <a:effectLst/>
                        </a:rPr>
                        <a:t>Description</a:t>
                      </a:r>
                      <a:endParaRPr lang="en-US" sz="1400">
                        <a:solidFill>
                          <a:srgbClr val="333333"/>
                        </a:solidFill>
                        <a:effectLst/>
                      </a:endParaRPr>
                    </a:p>
                  </a:txBody>
                  <a:tcPr marL="24174" marR="24174" marT="12087" marB="12087">
                    <a:lnL>
                      <a:noFill/>
                    </a:lnL>
                    <a:lnR>
                      <a:noFill/>
                    </a:lnR>
                    <a:lnT>
                      <a:noFill/>
                    </a:lnT>
                    <a:lnB>
                      <a:noFill/>
                    </a:lnB>
                    <a:solidFill>
                      <a:srgbClr val="FFFFFF"/>
                    </a:solidFill>
                  </a:tcPr>
                </a:tc>
                <a:tc>
                  <a:txBody>
                    <a:bodyPr/>
                    <a:lstStyle/>
                    <a:p>
                      <a:pPr algn="l"/>
                      <a:r>
                        <a:rPr lang="en-US" sz="1400" b="1" dirty="0">
                          <a:solidFill>
                            <a:srgbClr val="333333"/>
                          </a:solidFill>
                          <a:effectLst/>
                        </a:rPr>
                        <a:t>Super Population</a:t>
                      </a:r>
                      <a:r>
                        <a:rPr lang="zh-TW" altLang="en-US" sz="1400" b="1" dirty="0">
                          <a:solidFill>
                            <a:srgbClr val="333333"/>
                          </a:solidFill>
                          <a:effectLst/>
                        </a:rPr>
                        <a:t> </a:t>
                      </a:r>
                      <a:r>
                        <a:rPr lang="en-US" altLang="zh-TW" sz="1400" b="1" dirty="0">
                          <a:solidFill>
                            <a:srgbClr val="333333"/>
                          </a:solidFill>
                          <a:effectLst/>
                        </a:rPr>
                        <a:t>2504</a:t>
                      </a:r>
                      <a:endParaRPr lang="en-US" sz="1400" dirty="0">
                        <a:solidFill>
                          <a:srgbClr val="333333"/>
                        </a:solidFill>
                        <a:effectLst/>
                      </a:endParaRP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2835401011"/>
                  </a:ext>
                </a:extLst>
              </a:tr>
              <a:tr h="0">
                <a:tc>
                  <a:txBody>
                    <a:bodyPr/>
                    <a:lstStyle/>
                    <a:p>
                      <a:pPr algn="l"/>
                      <a:r>
                        <a:rPr lang="en-US" sz="1400" dirty="0">
                          <a:solidFill>
                            <a:srgbClr val="333333"/>
                          </a:solidFill>
                          <a:effectLst/>
                        </a:rPr>
                        <a:t>CHB</a:t>
                      </a:r>
                    </a:p>
                  </a:txBody>
                  <a:tcPr marL="24174" marR="24174" marT="12087" marB="12087">
                    <a:lnL>
                      <a:noFill/>
                    </a:lnL>
                    <a:lnR>
                      <a:noFill/>
                    </a:lnR>
                    <a:lnT>
                      <a:noFill/>
                    </a:lnT>
                    <a:lnB>
                      <a:noFill/>
                    </a:lnB>
                    <a:solidFill>
                      <a:schemeClr val="accent2">
                        <a:lumMod val="20000"/>
                        <a:lumOff val="80000"/>
                      </a:schemeClr>
                    </a:solidFill>
                  </a:tcPr>
                </a:tc>
                <a:tc>
                  <a:txBody>
                    <a:bodyPr/>
                    <a:lstStyle/>
                    <a:p>
                      <a:pPr algn="l"/>
                      <a:r>
                        <a:rPr lang="en-US" sz="1400" dirty="0">
                          <a:solidFill>
                            <a:srgbClr val="333333"/>
                          </a:solidFill>
                          <a:effectLst/>
                        </a:rPr>
                        <a:t>Han Chinese in </a:t>
                      </a:r>
                      <a:r>
                        <a:rPr lang="en-US" sz="1400" dirty="0" err="1">
                          <a:solidFill>
                            <a:srgbClr val="333333"/>
                          </a:solidFill>
                          <a:effectLst/>
                        </a:rPr>
                        <a:t>Bejing</a:t>
                      </a:r>
                      <a:r>
                        <a:rPr lang="en-US" sz="1400" dirty="0">
                          <a:solidFill>
                            <a:srgbClr val="333333"/>
                          </a:solidFill>
                          <a:effectLst/>
                        </a:rPr>
                        <a:t>, China</a:t>
                      </a:r>
                      <a:r>
                        <a:rPr lang="zh-TW" altLang="en-US" sz="1400" dirty="0">
                          <a:solidFill>
                            <a:srgbClr val="333333"/>
                          </a:solidFill>
                          <a:effectLst/>
                        </a:rPr>
                        <a:t> 北京</a:t>
                      </a:r>
                      <a:endParaRPr lang="en-US" sz="1400" dirty="0">
                        <a:solidFill>
                          <a:srgbClr val="333333"/>
                        </a:solidFill>
                        <a:effectLst/>
                      </a:endParaRPr>
                    </a:p>
                  </a:txBody>
                  <a:tcPr marL="24174" marR="24174" marT="12087" marB="12087">
                    <a:lnL>
                      <a:noFill/>
                    </a:lnL>
                    <a:lnR>
                      <a:noFill/>
                    </a:lnR>
                    <a:lnT>
                      <a:noFill/>
                    </a:lnT>
                    <a:lnB>
                      <a:noFill/>
                    </a:lnB>
                    <a:solidFill>
                      <a:schemeClr val="accent2">
                        <a:lumMod val="20000"/>
                        <a:lumOff val="80000"/>
                      </a:schemeClr>
                    </a:solidFill>
                  </a:tcPr>
                </a:tc>
                <a:tc rowSpan="5">
                  <a:txBody>
                    <a:bodyPr/>
                    <a:lstStyle/>
                    <a:p>
                      <a:pPr algn="l"/>
                      <a:r>
                        <a:rPr lang="en-US" sz="1400" dirty="0">
                          <a:solidFill>
                            <a:srgbClr val="333333"/>
                          </a:solidFill>
                          <a:effectLst/>
                        </a:rPr>
                        <a:t>EAS</a:t>
                      </a:r>
                      <a:r>
                        <a:rPr lang="zh-TW" altLang="en-US" sz="1400" dirty="0">
                          <a:solidFill>
                            <a:srgbClr val="333333"/>
                          </a:solidFill>
                          <a:effectLst/>
                        </a:rPr>
                        <a:t> 東亞 </a:t>
                      </a:r>
                      <a:r>
                        <a:rPr lang="en-US" altLang="zh-TW" sz="1400" dirty="0">
                          <a:solidFill>
                            <a:srgbClr val="333333"/>
                          </a:solidFill>
                          <a:effectLst/>
                        </a:rPr>
                        <a:t>661</a:t>
                      </a:r>
                      <a:endParaRPr lang="zh-TW" altLang="en-US" sz="1400" dirty="0">
                        <a:solidFill>
                          <a:srgbClr val="333333"/>
                        </a:solidFill>
                        <a:effectLst/>
                      </a:endParaRPr>
                    </a:p>
                  </a:txBody>
                  <a:tcPr marL="24174" marR="24174" marT="12087" marB="12087">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609612348"/>
                  </a:ext>
                </a:extLst>
              </a:tr>
              <a:tr h="96696">
                <a:tc>
                  <a:txBody>
                    <a:bodyPr/>
                    <a:lstStyle/>
                    <a:p>
                      <a:pPr algn="l"/>
                      <a:r>
                        <a:rPr lang="en-US" sz="1400" dirty="0">
                          <a:solidFill>
                            <a:srgbClr val="333333"/>
                          </a:solidFill>
                          <a:effectLst/>
                        </a:rPr>
                        <a:t>JPT</a:t>
                      </a:r>
                    </a:p>
                  </a:txBody>
                  <a:tcPr marL="24174" marR="24174" marT="12087" marB="12087">
                    <a:lnL>
                      <a:noFill/>
                    </a:lnL>
                    <a:lnR>
                      <a:noFill/>
                    </a:lnR>
                    <a:lnT>
                      <a:noFill/>
                    </a:lnT>
                    <a:lnB>
                      <a:noFill/>
                    </a:lnB>
                    <a:solidFill>
                      <a:schemeClr val="accent2">
                        <a:lumMod val="20000"/>
                        <a:lumOff val="80000"/>
                      </a:schemeClr>
                    </a:solidFill>
                  </a:tcPr>
                </a:tc>
                <a:tc>
                  <a:txBody>
                    <a:bodyPr/>
                    <a:lstStyle/>
                    <a:p>
                      <a:pPr algn="l"/>
                      <a:r>
                        <a:rPr lang="en-US" sz="1400" dirty="0">
                          <a:solidFill>
                            <a:srgbClr val="333333"/>
                          </a:solidFill>
                          <a:effectLst/>
                        </a:rPr>
                        <a:t>Japanese in Tokyo, Japan</a:t>
                      </a:r>
                      <a:r>
                        <a:rPr lang="zh-TW" altLang="en-US" sz="1400" dirty="0">
                          <a:solidFill>
                            <a:srgbClr val="333333"/>
                          </a:solidFill>
                          <a:effectLst/>
                        </a:rPr>
                        <a:t> 東京</a:t>
                      </a:r>
                      <a:endParaRPr lang="en-US" sz="1400" dirty="0">
                        <a:solidFill>
                          <a:srgbClr val="333333"/>
                        </a:solidFill>
                        <a:effectLst/>
                      </a:endParaRPr>
                    </a:p>
                  </a:txBody>
                  <a:tcPr marL="24174" marR="24174" marT="12087" marB="12087">
                    <a:lnL>
                      <a:noFill/>
                    </a:lnL>
                    <a:lnR>
                      <a:noFill/>
                    </a:lnR>
                    <a:lnT>
                      <a:noFill/>
                    </a:lnT>
                    <a:lnB>
                      <a:noFill/>
                    </a:lnB>
                    <a:solidFill>
                      <a:schemeClr val="accent2">
                        <a:lumMod val="20000"/>
                        <a:lumOff val="80000"/>
                      </a:schemeClr>
                    </a:solidFill>
                  </a:tcPr>
                </a:tc>
                <a:tc vMerge="1">
                  <a:txBody>
                    <a:bodyPr/>
                    <a:lstStyle/>
                    <a:p>
                      <a:pPr algn="l"/>
                      <a:r>
                        <a:rPr lang="en-US" sz="1400" dirty="0">
                          <a:solidFill>
                            <a:srgbClr val="333333"/>
                          </a:solidFill>
                          <a:effectLst/>
                        </a:rPr>
                        <a:t>EAS</a:t>
                      </a:r>
                    </a:p>
                  </a:txBody>
                  <a:tcPr marL="24174" marR="24174" marT="12087" marB="12087">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387616591"/>
                  </a:ext>
                </a:extLst>
              </a:tr>
              <a:tr h="96696">
                <a:tc>
                  <a:txBody>
                    <a:bodyPr/>
                    <a:lstStyle/>
                    <a:p>
                      <a:pPr algn="l"/>
                      <a:r>
                        <a:rPr lang="en-US" sz="1400">
                          <a:solidFill>
                            <a:srgbClr val="333333"/>
                          </a:solidFill>
                          <a:effectLst/>
                        </a:rPr>
                        <a:t>CHS</a:t>
                      </a:r>
                    </a:p>
                  </a:txBody>
                  <a:tcPr marL="24174" marR="24174" marT="12087" marB="12087">
                    <a:lnL>
                      <a:noFill/>
                    </a:lnL>
                    <a:lnR>
                      <a:noFill/>
                    </a:lnR>
                    <a:lnT>
                      <a:noFill/>
                    </a:lnT>
                    <a:lnB>
                      <a:noFill/>
                    </a:lnB>
                    <a:solidFill>
                      <a:schemeClr val="accent2">
                        <a:lumMod val="20000"/>
                        <a:lumOff val="80000"/>
                      </a:schemeClr>
                    </a:solidFill>
                  </a:tcPr>
                </a:tc>
                <a:tc>
                  <a:txBody>
                    <a:bodyPr/>
                    <a:lstStyle/>
                    <a:p>
                      <a:pPr algn="l"/>
                      <a:r>
                        <a:rPr lang="en-US" sz="1400" dirty="0">
                          <a:solidFill>
                            <a:srgbClr val="333333"/>
                          </a:solidFill>
                          <a:effectLst/>
                        </a:rPr>
                        <a:t>Southern Han Chinese</a:t>
                      </a:r>
                      <a:r>
                        <a:rPr lang="zh-TW" altLang="en-US" sz="1400" dirty="0">
                          <a:solidFill>
                            <a:srgbClr val="333333"/>
                          </a:solidFill>
                          <a:effectLst/>
                        </a:rPr>
                        <a:t> </a:t>
                      </a:r>
                      <a:endParaRPr lang="en-US" sz="1400" dirty="0">
                        <a:solidFill>
                          <a:srgbClr val="333333"/>
                        </a:solidFill>
                        <a:effectLst/>
                      </a:endParaRPr>
                    </a:p>
                  </a:txBody>
                  <a:tcPr marL="24174" marR="24174" marT="12087" marB="12087">
                    <a:lnL>
                      <a:noFill/>
                    </a:lnL>
                    <a:lnR>
                      <a:noFill/>
                    </a:lnR>
                    <a:lnT>
                      <a:noFill/>
                    </a:lnT>
                    <a:lnB>
                      <a:noFill/>
                    </a:lnB>
                    <a:solidFill>
                      <a:schemeClr val="accent2">
                        <a:lumMod val="20000"/>
                        <a:lumOff val="80000"/>
                      </a:schemeClr>
                    </a:solidFill>
                  </a:tcPr>
                </a:tc>
                <a:tc vMerge="1">
                  <a:txBody>
                    <a:bodyPr/>
                    <a:lstStyle/>
                    <a:p>
                      <a:pPr algn="l"/>
                      <a:r>
                        <a:rPr lang="en-US" sz="1400">
                          <a:solidFill>
                            <a:srgbClr val="333333"/>
                          </a:solidFill>
                          <a:effectLst/>
                        </a:rPr>
                        <a:t>EAS</a:t>
                      </a:r>
                    </a:p>
                  </a:txBody>
                  <a:tcPr marL="24174" marR="24174" marT="12087" marB="12087">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1405581436"/>
                  </a:ext>
                </a:extLst>
              </a:tr>
              <a:tr h="241741">
                <a:tc>
                  <a:txBody>
                    <a:bodyPr/>
                    <a:lstStyle/>
                    <a:p>
                      <a:pPr algn="l"/>
                      <a:r>
                        <a:rPr lang="en-US" sz="1400">
                          <a:solidFill>
                            <a:srgbClr val="333333"/>
                          </a:solidFill>
                          <a:effectLst/>
                        </a:rPr>
                        <a:t>CDX</a:t>
                      </a:r>
                    </a:p>
                  </a:txBody>
                  <a:tcPr marL="24174" marR="24174" marT="12087" marB="12087">
                    <a:lnL>
                      <a:noFill/>
                    </a:lnL>
                    <a:lnR>
                      <a:noFill/>
                    </a:lnR>
                    <a:lnT>
                      <a:noFill/>
                    </a:lnT>
                    <a:lnB>
                      <a:noFill/>
                    </a:lnB>
                    <a:solidFill>
                      <a:schemeClr val="accent2">
                        <a:lumMod val="20000"/>
                        <a:lumOff val="80000"/>
                      </a:schemeClr>
                    </a:solidFill>
                  </a:tcPr>
                </a:tc>
                <a:tc>
                  <a:txBody>
                    <a:bodyPr/>
                    <a:lstStyle/>
                    <a:p>
                      <a:pPr algn="l"/>
                      <a:r>
                        <a:rPr lang="it-IT" sz="1400" dirty="0">
                          <a:solidFill>
                            <a:srgbClr val="333333"/>
                          </a:solidFill>
                          <a:effectLst/>
                        </a:rPr>
                        <a:t>Chinese Dai in Xishuanagbanna, China</a:t>
                      </a:r>
                    </a:p>
                  </a:txBody>
                  <a:tcPr marL="24174" marR="24174" marT="12087" marB="12087">
                    <a:lnL>
                      <a:noFill/>
                    </a:lnL>
                    <a:lnR>
                      <a:noFill/>
                    </a:lnR>
                    <a:lnT>
                      <a:noFill/>
                    </a:lnT>
                    <a:lnB>
                      <a:noFill/>
                    </a:lnB>
                    <a:solidFill>
                      <a:schemeClr val="accent2">
                        <a:lumMod val="20000"/>
                        <a:lumOff val="80000"/>
                      </a:schemeClr>
                    </a:solidFill>
                  </a:tcPr>
                </a:tc>
                <a:tc vMerge="1">
                  <a:txBody>
                    <a:bodyPr/>
                    <a:lstStyle/>
                    <a:p>
                      <a:pPr algn="l"/>
                      <a:r>
                        <a:rPr lang="en-US" sz="1400">
                          <a:solidFill>
                            <a:srgbClr val="333333"/>
                          </a:solidFill>
                          <a:effectLst/>
                        </a:rPr>
                        <a:t>EAS</a:t>
                      </a:r>
                    </a:p>
                  </a:txBody>
                  <a:tcPr marL="24174" marR="24174" marT="12087" marB="12087">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2644410429"/>
                  </a:ext>
                </a:extLst>
              </a:tr>
              <a:tr h="96696">
                <a:tc>
                  <a:txBody>
                    <a:bodyPr/>
                    <a:lstStyle/>
                    <a:p>
                      <a:pPr algn="l"/>
                      <a:r>
                        <a:rPr lang="en-US" sz="1400">
                          <a:solidFill>
                            <a:srgbClr val="333333"/>
                          </a:solidFill>
                          <a:effectLst/>
                        </a:rPr>
                        <a:t>KHV</a:t>
                      </a:r>
                    </a:p>
                  </a:txBody>
                  <a:tcPr marL="24174" marR="24174" marT="12087" marB="12087">
                    <a:lnL>
                      <a:noFill/>
                    </a:lnL>
                    <a:lnR>
                      <a:noFill/>
                    </a:lnR>
                    <a:lnT>
                      <a:noFill/>
                    </a:lnT>
                    <a:lnB>
                      <a:noFill/>
                    </a:lnB>
                    <a:solidFill>
                      <a:schemeClr val="accent2">
                        <a:lumMod val="20000"/>
                        <a:lumOff val="80000"/>
                      </a:schemeClr>
                    </a:solidFill>
                  </a:tcPr>
                </a:tc>
                <a:tc>
                  <a:txBody>
                    <a:bodyPr/>
                    <a:lstStyle/>
                    <a:p>
                      <a:pPr algn="l"/>
                      <a:r>
                        <a:rPr lang="en-US" sz="1400" dirty="0" err="1">
                          <a:solidFill>
                            <a:srgbClr val="333333"/>
                          </a:solidFill>
                          <a:effectLst/>
                        </a:rPr>
                        <a:t>Kinh</a:t>
                      </a:r>
                      <a:r>
                        <a:rPr lang="en-US" sz="1400" dirty="0">
                          <a:solidFill>
                            <a:srgbClr val="333333"/>
                          </a:solidFill>
                          <a:effectLst/>
                        </a:rPr>
                        <a:t> in Ho Chi Minh City, Vietnam</a:t>
                      </a:r>
                    </a:p>
                  </a:txBody>
                  <a:tcPr marL="24174" marR="24174" marT="12087" marB="12087">
                    <a:lnL>
                      <a:noFill/>
                    </a:lnL>
                    <a:lnR>
                      <a:noFill/>
                    </a:lnR>
                    <a:lnT>
                      <a:noFill/>
                    </a:lnT>
                    <a:lnB>
                      <a:noFill/>
                    </a:lnB>
                    <a:solidFill>
                      <a:schemeClr val="accent2">
                        <a:lumMod val="20000"/>
                        <a:lumOff val="80000"/>
                      </a:schemeClr>
                    </a:solidFill>
                  </a:tcPr>
                </a:tc>
                <a:tc vMerge="1">
                  <a:txBody>
                    <a:bodyPr/>
                    <a:lstStyle/>
                    <a:p>
                      <a:pPr algn="l"/>
                      <a:r>
                        <a:rPr lang="en-US" sz="1400" dirty="0">
                          <a:solidFill>
                            <a:srgbClr val="333333"/>
                          </a:solidFill>
                          <a:effectLst/>
                        </a:rPr>
                        <a:t>EAS</a:t>
                      </a:r>
                    </a:p>
                  </a:txBody>
                  <a:tcPr marL="24174" marR="24174" marT="12087" marB="12087">
                    <a:lnL>
                      <a:noFill/>
                    </a:lnL>
                    <a:lnR>
                      <a:noFill/>
                    </a:lnR>
                    <a:lnT>
                      <a:noFill/>
                    </a:lnT>
                    <a:lnB>
                      <a:noFill/>
                    </a:lnB>
                    <a:solidFill>
                      <a:schemeClr val="accent2">
                        <a:lumMod val="20000"/>
                        <a:lumOff val="80000"/>
                      </a:schemeClr>
                    </a:solidFill>
                  </a:tcPr>
                </a:tc>
                <a:extLst>
                  <a:ext uri="{0D108BD9-81ED-4DB2-BD59-A6C34878D82A}">
                    <a16:rowId xmlns:a16="http://schemas.microsoft.com/office/drawing/2014/main" val="4147972832"/>
                  </a:ext>
                </a:extLst>
              </a:tr>
              <a:tr h="241741">
                <a:tc>
                  <a:txBody>
                    <a:bodyPr/>
                    <a:lstStyle/>
                    <a:p>
                      <a:pPr algn="l"/>
                      <a:r>
                        <a:rPr lang="en-US" sz="1400">
                          <a:solidFill>
                            <a:srgbClr val="333333"/>
                          </a:solidFill>
                          <a:effectLst/>
                        </a:rPr>
                        <a:t>CEU</a:t>
                      </a:r>
                    </a:p>
                  </a:txBody>
                  <a:tcPr marL="24174" marR="24174" marT="12087" marB="12087">
                    <a:lnL>
                      <a:noFill/>
                    </a:lnL>
                    <a:lnR>
                      <a:noFill/>
                    </a:lnR>
                    <a:lnT>
                      <a:noFill/>
                    </a:lnT>
                    <a:lnB>
                      <a:noFill/>
                    </a:lnB>
                    <a:solidFill>
                      <a:schemeClr val="accent6">
                        <a:lumMod val="40000"/>
                        <a:lumOff val="60000"/>
                      </a:schemeClr>
                    </a:solidFill>
                  </a:tcPr>
                </a:tc>
                <a:tc>
                  <a:txBody>
                    <a:bodyPr/>
                    <a:lstStyle/>
                    <a:p>
                      <a:pPr algn="l"/>
                      <a:r>
                        <a:rPr lang="en-US" sz="1400">
                          <a:solidFill>
                            <a:srgbClr val="333333"/>
                          </a:solidFill>
                          <a:effectLst/>
                        </a:rPr>
                        <a:t>Utah Residents (CEPH) with Northern and Western European ancestry</a:t>
                      </a:r>
                    </a:p>
                  </a:txBody>
                  <a:tcPr marL="24174" marR="24174" marT="12087" marB="12087">
                    <a:lnL>
                      <a:noFill/>
                    </a:lnL>
                    <a:lnR>
                      <a:noFill/>
                    </a:lnR>
                    <a:lnT>
                      <a:noFill/>
                    </a:lnT>
                    <a:lnB>
                      <a:noFill/>
                    </a:lnB>
                    <a:solidFill>
                      <a:schemeClr val="accent6">
                        <a:lumMod val="40000"/>
                        <a:lumOff val="60000"/>
                      </a:schemeClr>
                    </a:solidFill>
                  </a:tcPr>
                </a:tc>
                <a:tc rowSpan="5">
                  <a:txBody>
                    <a:bodyPr/>
                    <a:lstStyle/>
                    <a:p>
                      <a:pPr algn="l"/>
                      <a:r>
                        <a:rPr lang="en-US" sz="1400" dirty="0">
                          <a:solidFill>
                            <a:srgbClr val="333333"/>
                          </a:solidFill>
                          <a:effectLst/>
                        </a:rPr>
                        <a:t>EUR</a:t>
                      </a:r>
                      <a:r>
                        <a:rPr lang="zh-TW" altLang="en-US" sz="1400" dirty="0">
                          <a:solidFill>
                            <a:srgbClr val="333333"/>
                          </a:solidFill>
                          <a:effectLst/>
                        </a:rPr>
                        <a:t> 歐洲 </a:t>
                      </a:r>
                      <a:r>
                        <a:rPr lang="en-US" altLang="zh-TW" sz="1400" dirty="0">
                          <a:solidFill>
                            <a:srgbClr val="333333"/>
                          </a:solidFill>
                          <a:effectLst/>
                        </a:rPr>
                        <a:t>347</a:t>
                      </a:r>
                      <a:endParaRPr lang="zh-TW" altLang="en-US" sz="1400" dirty="0">
                        <a:solidFill>
                          <a:srgbClr val="333333"/>
                        </a:solidFill>
                        <a:effectLst/>
                      </a:endParaRPr>
                    </a:p>
                    <a:p>
                      <a:pPr algn="l"/>
                      <a:endParaRPr lang="en-US" sz="1400" dirty="0">
                        <a:solidFill>
                          <a:srgbClr val="333333"/>
                        </a:solidFill>
                        <a:effectLst/>
                      </a:endParaRPr>
                    </a:p>
                  </a:txBody>
                  <a:tcPr marL="24174" marR="24174" marT="12087" marB="12087">
                    <a:lnL>
                      <a:noFill/>
                    </a:lnL>
                    <a:lnR>
                      <a:noFill/>
                    </a:lnR>
                    <a:lnT>
                      <a:noFill/>
                    </a:lnT>
                    <a:lnB>
                      <a:noFill/>
                    </a:lnB>
                    <a:solidFill>
                      <a:schemeClr val="accent6">
                        <a:lumMod val="40000"/>
                        <a:lumOff val="60000"/>
                      </a:schemeClr>
                    </a:solidFill>
                  </a:tcPr>
                </a:tc>
                <a:extLst>
                  <a:ext uri="{0D108BD9-81ED-4DB2-BD59-A6C34878D82A}">
                    <a16:rowId xmlns:a16="http://schemas.microsoft.com/office/drawing/2014/main" val="263769982"/>
                  </a:ext>
                </a:extLst>
              </a:tr>
              <a:tr h="96696">
                <a:tc>
                  <a:txBody>
                    <a:bodyPr/>
                    <a:lstStyle/>
                    <a:p>
                      <a:pPr algn="l"/>
                      <a:r>
                        <a:rPr lang="en-US" sz="1400" dirty="0">
                          <a:solidFill>
                            <a:srgbClr val="333333"/>
                          </a:solidFill>
                          <a:effectLst/>
                        </a:rPr>
                        <a:t>TSI</a:t>
                      </a:r>
                    </a:p>
                  </a:txBody>
                  <a:tcPr marL="24174" marR="24174" marT="12087" marB="12087">
                    <a:lnL>
                      <a:noFill/>
                    </a:lnL>
                    <a:lnR>
                      <a:noFill/>
                    </a:lnR>
                    <a:lnT>
                      <a:noFill/>
                    </a:lnT>
                    <a:lnB>
                      <a:noFill/>
                    </a:lnB>
                    <a:solidFill>
                      <a:schemeClr val="accent6">
                        <a:lumMod val="40000"/>
                        <a:lumOff val="60000"/>
                      </a:schemeClr>
                    </a:solidFill>
                  </a:tcPr>
                </a:tc>
                <a:tc>
                  <a:txBody>
                    <a:bodyPr/>
                    <a:lstStyle/>
                    <a:p>
                      <a:pPr algn="l"/>
                      <a:r>
                        <a:rPr lang="en-US" sz="1400" dirty="0" err="1">
                          <a:solidFill>
                            <a:srgbClr val="333333"/>
                          </a:solidFill>
                          <a:effectLst/>
                        </a:rPr>
                        <a:t>Toscani</a:t>
                      </a:r>
                      <a:r>
                        <a:rPr lang="en-US" sz="1400" dirty="0">
                          <a:solidFill>
                            <a:srgbClr val="333333"/>
                          </a:solidFill>
                          <a:effectLst/>
                        </a:rPr>
                        <a:t> in Italia</a:t>
                      </a:r>
                    </a:p>
                  </a:txBody>
                  <a:tcPr marL="24174" marR="24174" marT="12087" marB="12087">
                    <a:lnL>
                      <a:noFill/>
                    </a:lnL>
                    <a:lnR>
                      <a:noFill/>
                    </a:lnR>
                    <a:lnT>
                      <a:noFill/>
                    </a:lnT>
                    <a:lnB>
                      <a:noFill/>
                    </a:lnB>
                    <a:solidFill>
                      <a:schemeClr val="accent6">
                        <a:lumMod val="40000"/>
                        <a:lumOff val="60000"/>
                      </a:schemeClr>
                    </a:solidFill>
                  </a:tcPr>
                </a:tc>
                <a:tc vMerge="1">
                  <a:txBody>
                    <a:bodyPr/>
                    <a:lstStyle/>
                    <a:p>
                      <a:pPr algn="l"/>
                      <a:r>
                        <a:rPr lang="en-US" sz="1400" dirty="0">
                          <a:solidFill>
                            <a:srgbClr val="333333"/>
                          </a:solidFill>
                          <a:effectLst/>
                        </a:rPr>
                        <a:t>EUR</a:t>
                      </a:r>
                    </a:p>
                  </a:txBody>
                  <a:tcPr marL="24174" marR="24174" marT="12087" marB="12087">
                    <a:lnL>
                      <a:noFill/>
                    </a:lnL>
                    <a:lnR>
                      <a:noFill/>
                    </a:lnR>
                    <a:lnT>
                      <a:noFill/>
                    </a:lnT>
                    <a:lnB>
                      <a:noFill/>
                    </a:lnB>
                    <a:solidFill>
                      <a:schemeClr val="accent6">
                        <a:lumMod val="40000"/>
                        <a:lumOff val="60000"/>
                      </a:schemeClr>
                    </a:solidFill>
                  </a:tcPr>
                </a:tc>
                <a:extLst>
                  <a:ext uri="{0D108BD9-81ED-4DB2-BD59-A6C34878D82A}">
                    <a16:rowId xmlns:a16="http://schemas.microsoft.com/office/drawing/2014/main" val="1297016541"/>
                  </a:ext>
                </a:extLst>
              </a:tr>
              <a:tr h="169219">
                <a:tc>
                  <a:txBody>
                    <a:bodyPr/>
                    <a:lstStyle/>
                    <a:p>
                      <a:pPr algn="l"/>
                      <a:r>
                        <a:rPr lang="en-US" sz="1400" dirty="0">
                          <a:solidFill>
                            <a:srgbClr val="333333"/>
                          </a:solidFill>
                          <a:effectLst/>
                        </a:rPr>
                        <a:t>FIN</a:t>
                      </a:r>
                    </a:p>
                  </a:txBody>
                  <a:tcPr marL="24174" marR="24174" marT="12087" marB="12087">
                    <a:lnL>
                      <a:noFill/>
                    </a:lnL>
                    <a:lnR>
                      <a:noFill/>
                    </a:lnR>
                    <a:lnT>
                      <a:noFill/>
                    </a:lnT>
                    <a:lnB>
                      <a:noFill/>
                    </a:lnB>
                    <a:solidFill>
                      <a:schemeClr val="accent6">
                        <a:lumMod val="40000"/>
                        <a:lumOff val="60000"/>
                      </a:schemeClr>
                    </a:solidFill>
                  </a:tcPr>
                </a:tc>
                <a:tc>
                  <a:txBody>
                    <a:bodyPr/>
                    <a:lstStyle/>
                    <a:p>
                      <a:pPr algn="l"/>
                      <a:r>
                        <a:rPr lang="en-US" sz="1400" dirty="0">
                          <a:solidFill>
                            <a:srgbClr val="333333"/>
                          </a:solidFill>
                          <a:effectLst/>
                        </a:rPr>
                        <a:t>Finnish in Finland</a:t>
                      </a:r>
                    </a:p>
                  </a:txBody>
                  <a:tcPr marL="24174" marR="24174" marT="12087" marB="12087">
                    <a:lnL>
                      <a:noFill/>
                    </a:lnL>
                    <a:lnR>
                      <a:noFill/>
                    </a:lnR>
                    <a:lnT>
                      <a:noFill/>
                    </a:lnT>
                    <a:lnB>
                      <a:noFill/>
                    </a:lnB>
                    <a:solidFill>
                      <a:schemeClr val="accent6">
                        <a:lumMod val="40000"/>
                        <a:lumOff val="60000"/>
                      </a:schemeClr>
                    </a:solidFill>
                  </a:tcPr>
                </a:tc>
                <a:tc vMerge="1">
                  <a:txBody>
                    <a:bodyPr/>
                    <a:lstStyle/>
                    <a:p>
                      <a:pPr algn="l"/>
                      <a:r>
                        <a:rPr lang="en-US" sz="1400" dirty="0">
                          <a:solidFill>
                            <a:srgbClr val="333333"/>
                          </a:solidFill>
                          <a:effectLst/>
                        </a:rPr>
                        <a:t>EUR </a:t>
                      </a:r>
                    </a:p>
                  </a:txBody>
                  <a:tcPr marL="24174" marR="24174" marT="12087" marB="12087">
                    <a:lnL>
                      <a:noFill/>
                    </a:lnL>
                    <a:lnR>
                      <a:noFill/>
                    </a:lnR>
                    <a:lnT>
                      <a:noFill/>
                    </a:lnT>
                    <a:lnB>
                      <a:noFill/>
                    </a:lnB>
                    <a:solidFill>
                      <a:schemeClr val="accent6">
                        <a:lumMod val="40000"/>
                        <a:lumOff val="60000"/>
                      </a:schemeClr>
                    </a:solidFill>
                  </a:tcPr>
                </a:tc>
                <a:extLst>
                  <a:ext uri="{0D108BD9-81ED-4DB2-BD59-A6C34878D82A}">
                    <a16:rowId xmlns:a16="http://schemas.microsoft.com/office/drawing/2014/main" val="714610327"/>
                  </a:ext>
                </a:extLst>
              </a:tr>
              <a:tr h="169219">
                <a:tc>
                  <a:txBody>
                    <a:bodyPr/>
                    <a:lstStyle/>
                    <a:p>
                      <a:pPr algn="l"/>
                      <a:r>
                        <a:rPr lang="en-US" sz="1400">
                          <a:solidFill>
                            <a:srgbClr val="333333"/>
                          </a:solidFill>
                          <a:effectLst/>
                        </a:rPr>
                        <a:t>GBR</a:t>
                      </a:r>
                    </a:p>
                  </a:txBody>
                  <a:tcPr marL="24174" marR="24174" marT="12087" marB="12087">
                    <a:lnL>
                      <a:noFill/>
                    </a:lnL>
                    <a:lnR>
                      <a:noFill/>
                    </a:lnR>
                    <a:lnT>
                      <a:noFill/>
                    </a:lnT>
                    <a:lnB>
                      <a:noFill/>
                    </a:lnB>
                    <a:solidFill>
                      <a:schemeClr val="accent6">
                        <a:lumMod val="40000"/>
                        <a:lumOff val="60000"/>
                      </a:schemeClr>
                    </a:solidFill>
                  </a:tcPr>
                </a:tc>
                <a:tc>
                  <a:txBody>
                    <a:bodyPr/>
                    <a:lstStyle/>
                    <a:p>
                      <a:pPr algn="l"/>
                      <a:r>
                        <a:rPr lang="en-US" sz="1400" dirty="0">
                          <a:solidFill>
                            <a:srgbClr val="333333"/>
                          </a:solidFill>
                          <a:effectLst/>
                        </a:rPr>
                        <a:t>British in England and Scotland</a:t>
                      </a:r>
                    </a:p>
                  </a:txBody>
                  <a:tcPr marL="24174" marR="24174" marT="12087" marB="12087">
                    <a:lnL>
                      <a:noFill/>
                    </a:lnL>
                    <a:lnR>
                      <a:noFill/>
                    </a:lnR>
                    <a:lnT>
                      <a:noFill/>
                    </a:lnT>
                    <a:lnB>
                      <a:noFill/>
                    </a:lnB>
                    <a:solidFill>
                      <a:schemeClr val="accent6">
                        <a:lumMod val="40000"/>
                        <a:lumOff val="60000"/>
                      </a:schemeClr>
                    </a:solidFill>
                  </a:tcPr>
                </a:tc>
                <a:tc vMerge="1">
                  <a:txBody>
                    <a:bodyPr/>
                    <a:lstStyle/>
                    <a:p>
                      <a:pPr algn="l"/>
                      <a:r>
                        <a:rPr lang="en-US" sz="1400" dirty="0">
                          <a:solidFill>
                            <a:srgbClr val="333333"/>
                          </a:solidFill>
                          <a:effectLst/>
                        </a:rPr>
                        <a:t>EUR </a:t>
                      </a:r>
                    </a:p>
                  </a:txBody>
                  <a:tcPr marL="24174" marR="24174" marT="12087" marB="12087">
                    <a:lnL>
                      <a:noFill/>
                    </a:lnL>
                    <a:lnR>
                      <a:noFill/>
                    </a:lnR>
                    <a:lnT>
                      <a:noFill/>
                    </a:lnT>
                    <a:lnB>
                      <a:noFill/>
                    </a:lnB>
                    <a:solidFill>
                      <a:schemeClr val="accent6">
                        <a:lumMod val="40000"/>
                        <a:lumOff val="60000"/>
                      </a:schemeClr>
                    </a:solidFill>
                  </a:tcPr>
                </a:tc>
                <a:extLst>
                  <a:ext uri="{0D108BD9-81ED-4DB2-BD59-A6C34878D82A}">
                    <a16:rowId xmlns:a16="http://schemas.microsoft.com/office/drawing/2014/main" val="552735218"/>
                  </a:ext>
                </a:extLst>
              </a:tr>
              <a:tr h="96696">
                <a:tc>
                  <a:txBody>
                    <a:bodyPr/>
                    <a:lstStyle/>
                    <a:p>
                      <a:pPr algn="l"/>
                      <a:r>
                        <a:rPr lang="en-US" sz="1400">
                          <a:solidFill>
                            <a:srgbClr val="333333"/>
                          </a:solidFill>
                          <a:effectLst/>
                        </a:rPr>
                        <a:t>IBS</a:t>
                      </a:r>
                    </a:p>
                  </a:txBody>
                  <a:tcPr marL="24174" marR="24174" marT="12087" marB="12087">
                    <a:lnL>
                      <a:noFill/>
                    </a:lnL>
                    <a:lnR>
                      <a:noFill/>
                    </a:lnR>
                    <a:lnT>
                      <a:noFill/>
                    </a:lnT>
                    <a:lnB>
                      <a:noFill/>
                    </a:lnB>
                    <a:solidFill>
                      <a:schemeClr val="accent6">
                        <a:lumMod val="40000"/>
                        <a:lumOff val="60000"/>
                      </a:schemeClr>
                    </a:solidFill>
                  </a:tcPr>
                </a:tc>
                <a:tc>
                  <a:txBody>
                    <a:bodyPr/>
                    <a:lstStyle/>
                    <a:p>
                      <a:pPr algn="l"/>
                      <a:r>
                        <a:rPr lang="en-US" sz="1400" dirty="0">
                          <a:solidFill>
                            <a:srgbClr val="333333"/>
                          </a:solidFill>
                          <a:effectLst/>
                        </a:rPr>
                        <a:t>Iberian population in Spain</a:t>
                      </a:r>
                    </a:p>
                  </a:txBody>
                  <a:tcPr marL="24174" marR="24174" marT="12087" marB="12087">
                    <a:lnL>
                      <a:noFill/>
                    </a:lnL>
                    <a:lnR>
                      <a:noFill/>
                    </a:lnR>
                    <a:lnT>
                      <a:noFill/>
                    </a:lnT>
                    <a:lnB>
                      <a:noFill/>
                    </a:lnB>
                    <a:solidFill>
                      <a:schemeClr val="accent6">
                        <a:lumMod val="40000"/>
                        <a:lumOff val="60000"/>
                      </a:schemeClr>
                    </a:solidFill>
                  </a:tcPr>
                </a:tc>
                <a:tc vMerge="1">
                  <a:txBody>
                    <a:bodyPr/>
                    <a:lstStyle/>
                    <a:p>
                      <a:pPr algn="l"/>
                      <a:r>
                        <a:rPr lang="en-US" sz="1400" dirty="0">
                          <a:solidFill>
                            <a:srgbClr val="333333"/>
                          </a:solidFill>
                          <a:effectLst/>
                        </a:rPr>
                        <a:t>EUR</a:t>
                      </a:r>
                    </a:p>
                  </a:txBody>
                  <a:tcPr marL="24174" marR="24174" marT="12087" marB="12087">
                    <a:lnL>
                      <a:noFill/>
                    </a:lnL>
                    <a:lnR>
                      <a:noFill/>
                    </a:lnR>
                    <a:lnT>
                      <a:noFill/>
                    </a:lnT>
                    <a:lnB>
                      <a:noFill/>
                    </a:lnB>
                    <a:solidFill>
                      <a:schemeClr val="accent6">
                        <a:lumMod val="40000"/>
                        <a:lumOff val="60000"/>
                      </a:schemeClr>
                    </a:solidFill>
                  </a:tcPr>
                </a:tc>
                <a:extLst>
                  <a:ext uri="{0D108BD9-81ED-4DB2-BD59-A6C34878D82A}">
                    <a16:rowId xmlns:a16="http://schemas.microsoft.com/office/drawing/2014/main" val="139424489"/>
                  </a:ext>
                </a:extLst>
              </a:tr>
              <a:tr h="169219">
                <a:tc>
                  <a:txBody>
                    <a:bodyPr/>
                    <a:lstStyle/>
                    <a:p>
                      <a:pPr algn="l"/>
                      <a:r>
                        <a:rPr lang="en-US" sz="1400">
                          <a:solidFill>
                            <a:srgbClr val="333333"/>
                          </a:solidFill>
                          <a:effectLst/>
                        </a:rPr>
                        <a:t>YRI</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Yoruba in Ibadan, Nigera</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rowSpan="7">
                  <a:txBody>
                    <a:bodyPr/>
                    <a:lstStyle/>
                    <a:p>
                      <a:pPr algn="l"/>
                      <a:r>
                        <a:rPr lang="en-US" sz="1400" dirty="0">
                          <a:solidFill>
                            <a:srgbClr val="333333"/>
                          </a:solidFill>
                          <a:effectLst/>
                        </a:rPr>
                        <a:t>AFR</a:t>
                      </a:r>
                      <a:r>
                        <a:rPr lang="zh-TW" altLang="en-US" sz="1400" dirty="0">
                          <a:solidFill>
                            <a:srgbClr val="333333"/>
                          </a:solidFill>
                          <a:effectLst/>
                        </a:rPr>
                        <a:t> 非州 </a:t>
                      </a:r>
                      <a:r>
                        <a:rPr lang="en-US" altLang="zh-TW" sz="1400" dirty="0">
                          <a:solidFill>
                            <a:srgbClr val="333333"/>
                          </a:solidFill>
                          <a:effectLst/>
                        </a:rPr>
                        <a:t>504</a:t>
                      </a:r>
                      <a:endParaRPr lang="zh-TW" altLang="en-US" sz="1400" dirty="0">
                        <a:solidFill>
                          <a:srgbClr val="333333"/>
                        </a:solidFill>
                        <a:effectLst/>
                      </a:endParaRPr>
                    </a:p>
                    <a:p>
                      <a:pPr algn="l"/>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3845436092"/>
                  </a:ext>
                </a:extLst>
              </a:tr>
              <a:tr h="169219">
                <a:tc>
                  <a:txBody>
                    <a:bodyPr/>
                    <a:lstStyle/>
                    <a:p>
                      <a:pPr algn="l"/>
                      <a:r>
                        <a:rPr lang="en-US" sz="1400">
                          <a:solidFill>
                            <a:srgbClr val="333333"/>
                          </a:solidFill>
                          <a:effectLst/>
                        </a:rPr>
                        <a:t>LWK</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Luhya in Webuye, Kenya</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210797858"/>
                  </a:ext>
                </a:extLst>
              </a:tr>
              <a:tr h="96696">
                <a:tc>
                  <a:txBody>
                    <a:bodyPr/>
                    <a:lstStyle/>
                    <a:p>
                      <a:pPr algn="l"/>
                      <a:r>
                        <a:rPr lang="en-US" sz="1400">
                          <a:solidFill>
                            <a:srgbClr val="333333"/>
                          </a:solidFill>
                          <a:effectLst/>
                        </a:rPr>
                        <a:t>MAG</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Mandinka in The Gambia</a:t>
                      </a: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3795237605"/>
                  </a:ext>
                </a:extLst>
              </a:tr>
              <a:tr h="169219">
                <a:tc>
                  <a:txBody>
                    <a:bodyPr/>
                    <a:lstStyle/>
                    <a:p>
                      <a:pPr algn="l"/>
                      <a:r>
                        <a:rPr lang="en-US" sz="1400">
                          <a:solidFill>
                            <a:srgbClr val="333333"/>
                          </a:solidFill>
                          <a:effectLst/>
                        </a:rPr>
                        <a:t>MSL</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Mende in Sierra Leone</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3620985366"/>
                  </a:ext>
                </a:extLst>
              </a:tr>
              <a:tr h="169219">
                <a:tc>
                  <a:txBody>
                    <a:bodyPr/>
                    <a:lstStyle/>
                    <a:p>
                      <a:pPr algn="l"/>
                      <a:r>
                        <a:rPr lang="en-US" sz="1400">
                          <a:solidFill>
                            <a:srgbClr val="333333"/>
                          </a:solidFill>
                          <a:effectLst/>
                        </a:rPr>
                        <a:t>ESN</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Esan in Nigera </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4206334848"/>
                  </a:ext>
                </a:extLst>
              </a:tr>
              <a:tr h="241741">
                <a:tc>
                  <a:txBody>
                    <a:bodyPr/>
                    <a:lstStyle/>
                    <a:p>
                      <a:pPr algn="l"/>
                      <a:r>
                        <a:rPr lang="en-US" sz="1400">
                          <a:solidFill>
                            <a:srgbClr val="333333"/>
                          </a:solidFill>
                          <a:effectLst/>
                        </a:rPr>
                        <a:t>ASW</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American's of African Ancestry in SW USA </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 </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3019432130"/>
                  </a:ext>
                </a:extLst>
              </a:tr>
              <a:tr h="169219">
                <a:tc>
                  <a:txBody>
                    <a:bodyPr/>
                    <a:lstStyle/>
                    <a:p>
                      <a:pPr algn="l"/>
                      <a:r>
                        <a:rPr lang="en-US" sz="1400">
                          <a:solidFill>
                            <a:srgbClr val="333333"/>
                          </a:solidFill>
                          <a:effectLst/>
                        </a:rPr>
                        <a:t>ACB</a:t>
                      </a:r>
                    </a:p>
                  </a:txBody>
                  <a:tcPr marL="24174" marR="24174" marT="12087" marB="12087">
                    <a:lnL>
                      <a:noFill/>
                    </a:lnL>
                    <a:lnR>
                      <a:noFill/>
                    </a:lnR>
                    <a:lnT>
                      <a:noFill/>
                    </a:lnT>
                    <a:lnB>
                      <a:noFill/>
                    </a:lnB>
                    <a:solidFill>
                      <a:srgbClr val="FFFF00"/>
                    </a:solidFill>
                  </a:tcPr>
                </a:tc>
                <a:tc>
                  <a:txBody>
                    <a:bodyPr/>
                    <a:lstStyle/>
                    <a:p>
                      <a:pPr algn="l"/>
                      <a:r>
                        <a:rPr lang="en-US" sz="1400">
                          <a:solidFill>
                            <a:srgbClr val="333333"/>
                          </a:solidFill>
                          <a:effectLst/>
                        </a:rPr>
                        <a:t>African Carribean in Barbados </a:t>
                      </a:r>
                      <a:endParaRPr lang="en-US" sz="1400" dirty="0">
                        <a:solidFill>
                          <a:srgbClr val="333333"/>
                        </a:solidFill>
                        <a:effectLst/>
                      </a:endParaRPr>
                    </a:p>
                  </a:txBody>
                  <a:tcPr marL="24174" marR="24174" marT="12087" marB="12087">
                    <a:lnL>
                      <a:noFill/>
                    </a:lnL>
                    <a:lnR>
                      <a:noFill/>
                    </a:lnR>
                    <a:lnT>
                      <a:noFill/>
                    </a:lnT>
                    <a:lnB>
                      <a:noFill/>
                    </a:lnB>
                    <a:solidFill>
                      <a:srgbClr val="FFFF00"/>
                    </a:solidFill>
                  </a:tcPr>
                </a:tc>
                <a:tc vMerge="1">
                  <a:txBody>
                    <a:bodyPr/>
                    <a:lstStyle/>
                    <a:p>
                      <a:pPr algn="l"/>
                      <a:r>
                        <a:rPr lang="en-US" sz="1400" dirty="0">
                          <a:solidFill>
                            <a:srgbClr val="333333"/>
                          </a:solidFill>
                          <a:effectLst/>
                        </a:rPr>
                        <a:t>AFR </a:t>
                      </a:r>
                    </a:p>
                  </a:txBody>
                  <a:tcPr marL="24174" marR="24174" marT="12087" marB="12087">
                    <a:lnL>
                      <a:noFill/>
                    </a:lnL>
                    <a:lnR>
                      <a:noFill/>
                    </a:lnR>
                    <a:lnT>
                      <a:noFill/>
                    </a:lnT>
                    <a:lnB>
                      <a:noFill/>
                    </a:lnB>
                    <a:solidFill>
                      <a:srgbClr val="FFFF00"/>
                    </a:solidFill>
                  </a:tcPr>
                </a:tc>
                <a:extLst>
                  <a:ext uri="{0D108BD9-81ED-4DB2-BD59-A6C34878D82A}">
                    <a16:rowId xmlns:a16="http://schemas.microsoft.com/office/drawing/2014/main" val="431119464"/>
                  </a:ext>
                </a:extLst>
              </a:tr>
              <a:tr h="241741">
                <a:tc>
                  <a:txBody>
                    <a:bodyPr/>
                    <a:lstStyle/>
                    <a:p>
                      <a:pPr algn="l"/>
                      <a:r>
                        <a:rPr lang="en-US" sz="1400">
                          <a:solidFill>
                            <a:srgbClr val="333333"/>
                          </a:solidFill>
                          <a:effectLst/>
                        </a:rPr>
                        <a:t>MXL</a:t>
                      </a:r>
                    </a:p>
                  </a:txBody>
                  <a:tcPr marL="24174" marR="24174" marT="12087" marB="12087">
                    <a:lnL>
                      <a:noFill/>
                    </a:lnL>
                    <a:lnR>
                      <a:noFill/>
                    </a:lnR>
                    <a:lnT>
                      <a:noFill/>
                    </a:lnT>
                    <a:lnB>
                      <a:noFill/>
                    </a:lnB>
                    <a:solidFill>
                      <a:schemeClr val="bg2">
                        <a:lumMod val="90000"/>
                      </a:schemeClr>
                    </a:solidFill>
                  </a:tcPr>
                </a:tc>
                <a:tc>
                  <a:txBody>
                    <a:bodyPr/>
                    <a:lstStyle/>
                    <a:p>
                      <a:pPr algn="l"/>
                      <a:r>
                        <a:rPr lang="es-ES" sz="1400" dirty="0">
                          <a:solidFill>
                            <a:srgbClr val="333333"/>
                          </a:solidFill>
                          <a:effectLst/>
                        </a:rPr>
                        <a:t>Mexican Ancestry from Los Angeles USA</a:t>
                      </a:r>
                    </a:p>
                  </a:txBody>
                  <a:tcPr marL="24174" marR="24174" marT="12087" marB="12087">
                    <a:lnL>
                      <a:noFill/>
                    </a:lnL>
                    <a:lnR>
                      <a:noFill/>
                    </a:lnR>
                    <a:lnT>
                      <a:noFill/>
                    </a:lnT>
                    <a:lnB>
                      <a:noFill/>
                    </a:lnB>
                    <a:solidFill>
                      <a:schemeClr val="bg2">
                        <a:lumMod val="90000"/>
                      </a:schemeClr>
                    </a:solidFill>
                  </a:tcPr>
                </a:tc>
                <a:tc rowSpan="4">
                  <a:txBody>
                    <a:bodyPr/>
                    <a:lstStyle/>
                    <a:p>
                      <a:pPr algn="l"/>
                      <a:r>
                        <a:rPr lang="en-US" sz="1400" dirty="0">
                          <a:solidFill>
                            <a:srgbClr val="333333"/>
                          </a:solidFill>
                          <a:effectLst/>
                        </a:rPr>
                        <a:t>AMR</a:t>
                      </a:r>
                      <a:r>
                        <a:rPr lang="zh-TW" altLang="en-US" sz="1400" dirty="0">
                          <a:solidFill>
                            <a:srgbClr val="333333"/>
                          </a:solidFill>
                          <a:effectLst/>
                        </a:rPr>
                        <a:t> </a:t>
                      </a:r>
                      <a:r>
                        <a:rPr lang="en-US" altLang="zh-TW" sz="1400" dirty="0">
                          <a:solidFill>
                            <a:srgbClr val="333333"/>
                          </a:solidFill>
                          <a:effectLst/>
                        </a:rPr>
                        <a:t>503</a:t>
                      </a:r>
                      <a:endParaRPr lang="zh-TW" altLang="en-US" sz="1400" dirty="0">
                        <a:solidFill>
                          <a:srgbClr val="333333"/>
                        </a:solidFill>
                        <a:effectLst/>
                      </a:endParaRPr>
                    </a:p>
                    <a:p>
                      <a:pPr algn="l"/>
                      <a:r>
                        <a:rPr lang="zh-TW" altLang="en-US" sz="1400" b="0" i="0" kern="1200" dirty="0">
                          <a:solidFill>
                            <a:schemeClr val="tx1"/>
                          </a:solidFill>
                          <a:effectLst/>
                          <a:latin typeface="+mn-lt"/>
                          <a:ea typeface="+mn-ea"/>
                          <a:cs typeface="+mn-cs"/>
                        </a:rPr>
                        <a:t>拉丁美洲、美洲原住民和非洲裔美洲人等混合人种</a:t>
                      </a:r>
                      <a:endParaRPr lang="en-US" sz="1400" dirty="0">
                        <a:solidFill>
                          <a:srgbClr val="333333"/>
                        </a:solidFill>
                        <a:effectLst/>
                      </a:endParaRPr>
                    </a:p>
                  </a:txBody>
                  <a:tcPr marL="24174" marR="24174" marT="12087" marB="12087">
                    <a:lnL>
                      <a:noFill/>
                    </a:lnL>
                    <a:lnR>
                      <a:noFill/>
                    </a:lnR>
                    <a:lnT>
                      <a:noFill/>
                    </a:lnT>
                    <a:lnB>
                      <a:noFill/>
                    </a:lnB>
                    <a:solidFill>
                      <a:schemeClr val="bg2">
                        <a:lumMod val="90000"/>
                      </a:schemeClr>
                    </a:solidFill>
                  </a:tcPr>
                </a:tc>
                <a:extLst>
                  <a:ext uri="{0D108BD9-81ED-4DB2-BD59-A6C34878D82A}">
                    <a16:rowId xmlns:a16="http://schemas.microsoft.com/office/drawing/2014/main" val="444840434"/>
                  </a:ext>
                </a:extLst>
              </a:tr>
              <a:tr h="96696">
                <a:tc>
                  <a:txBody>
                    <a:bodyPr/>
                    <a:lstStyle/>
                    <a:p>
                      <a:pPr algn="l"/>
                      <a:r>
                        <a:rPr lang="en-US" sz="1400">
                          <a:solidFill>
                            <a:srgbClr val="333333"/>
                          </a:solidFill>
                          <a:effectLst/>
                        </a:rPr>
                        <a:t>PUR</a:t>
                      </a:r>
                    </a:p>
                  </a:txBody>
                  <a:tcPr marL="24174" marR="24174" marT="12087" marB="12087">
                    <a:lnL>
                      <a:noFill/>
                    </a:lnL>
                    <a:lnR>
                      <a:noFill/>
                    </a:lnR>
                    <a:lnT>
                      <a:noFill/>
                    </a:lnT>
                    <a:lnB>
                      <a:noFill/>
                    </a:lnB>
                    <a:solidFill>
                      <a:schemeClr val="bg2">
                        <a:lumMod val="90000"/>
                      </a:schemeClr>
                    </a:solidFill>
                  </a:tcPr>
                </a:tc>
                <a:tc>
                  <a:txBody>
                    <a:bodyPr/>
                    <a:lstStyle/>
                    <a:p>
                      <a:pPr algn="l"/>
                      <a:r>
                        <a:rPr lang="es-ES" sz="1400">
                          <a:solidFill>
                            <a:srgbClr val="333333"/>
                          </a:solidFill>
                          <a:effectLst/>
                        </a:rPr>
                        <a:t>Puerto Rican from Puerto Rica</a:t>
                      </a:r>
                    </a:p>
                  </a:txBody>
                  <a:tcPr marL="24174" marR="24174" marT="12087" marB="12087">
                    <a:lnL>
                      <a:noFill/>
                    </a:lnL>
                    <a:lnR>
                      <a:noFill/>
                    </a:lnR>
                    <a:lnT>
                      <a:noFill/>
                    </a:lnT>
                    <a:lnB>
                      <a:noFill/>
                    </a:lnB>
                    <a:solidFill>
                      <a:schemeClr val="bg2">
                        <a:lumMod val="90000"/>
                      </a:schemeClr>
                    </a:solidFill>
                  </a:tcPr>
                </a:tc>
                <a:tc vMerge="1">
                  <a:txBody>
                    <a:bodyPr/>
                    <a:lstStyle/>
                    <a:p>
                      <a:pPr algn="l"/>
                      <a:r>
                        <a:rPr lang="en-US" sz="1400" dirty="0">
                          <a:solidFill>
                            <a:srgbClr val="333333"/>
                          </a:solidFill>
                          <a:effectLst/>
                        </a:rPr>
                        <a:t>AMR</a:t>
                      </a:r>
                    </a:p>
                  </a:txBody>
                  <a:tcPr marL="24174" marR="24174" marT="12087" marB="12087">
                    <a:lnL>
                      <a:noFill/>
                    </a:lnL>
                    <a:lnR>
                      <a:noFill/>
                    </a:lnR>
                    <a:lnT>
                      <a:noFill/>
                    </a:lnT>
                    <a:lnB>
                      <a:noFill/>
                    </a:lnB>
                    <a:solidFill>
                      <a:schemeClr val="bg2">
                        <a:lumMod val="90000"/>
                      </a:schemeClr>
                    </a:solidFill>
                  </a:tcPr>
                </a:tc>
                <a:extLst>
                  <a:ext uri="{0D108BD9-81ED-4DB2-BD59-A6C34878D82A}">
                    <a16:rowId xmlns:a16="http://schemas.microsoft.com/office/drawing/2014/main" val="943854041"/>
                  </a:ext>
                </a:extLst>
              </a:tr>
              <a:tr h="169219">
                <a:tc>
                  <a:txBody>
                    <a:bodyPr/>
                    <a:lstStyle/>
                    <a:p>
                      <a:pPr algn="l"/>
                      <a:r>
                        <a:rPr lang="en-US" sz="1400">
                          <a:solidFill>
                            <a:srgbClr val="333333"/>
                          </a:solidFill>
                          <a:effectLst/>
                        </a:rPr>
                        <a:t>CLM</a:t>
                      </a:r>
                    </a:p>
                  </a:txBody>
                  <a:tcPr marL="24174" marR="24174" marT="12087" marB="12087">
                    <a:lnL>
                      <a:noFill/>
                    </a:lnL>
                    <a:lnR>
                      <a:noFill/>
                    </a:lnR>
                    <a:lnT>
                      <a:noFill/>
                    </a:lnT>
                    <a:lnB>
                      <a:noFill/>
                    </a:lnB>
                    <a:solidFill>
                      <a:schemeClr val="bg2">
                        <a:lumMod val="90000"/>
                      </a:schemeClr>
                    </a:solidFill>
                  </a:tcPr>
                </a:tc>
                <a:tc>
                  <a:txBody>
                    <a:bodyPr/>
                    <a:lstStyle/>
                    <a:p>
                      <a:pPr algn="l"/>
                      <a:r>
                        <a:rPr lang="en-US" sz="1400" dirty="0">
                          <a:solidFill>
                            <a:srgbClr val="333333"/>
                          </a:solidFill>
                          <a:effectLst/>
                        </a:rPr>
                        <a:t>Colombian from </a:t>
                      </a:r>
                      <a:r>
                        <a:rPr lang="en-US" sz="1400" dirty="0" err="1">
                          <a:solidFill>
                            <a:srgbClr val="333333"/>
                          </a:solidFill>
                          <a:effectLst/>
                        </a:rPr>
                        <a:t>Medellian</a:t>
                      </a:r>
                      <a:r>
                        <a:rPr lang="en-US" sz="1400" dirty="0">
                          <a:solidFill>
                            <a:srgbClr val="333333"/>
                          </a:solidFill>
                          <a:effectLst/>
                        </a:rPr>
                        <a:t>, Colombia</a:t>
                      </a:r>
                    </a:p>
                  </a:txBody>
                  <a:tcPr marL="24174" marR="24174" marT="12087" marB="12087">
                    <a:lnL>
                      <a:noFill/>
                    </a:lnL>
                    <a:lnR>
                      <a:noFill/>
                    </a:lnR>
                    <a:lnT>
                      <a:noFill/>
                    </a:lnT>
                    <a:lnB>
                      <a:noFill/>
                    </a:lnB>
                    <a:solidFill>
                      <a:schemeClr val="bg2">
                        <a:lumMod val="90000"/>
                      </a:schemeClr>
                    </a:solidFill>
                  </a:tcPr>
                </a:tc>
                <a:tc vMerge="1">
                  <a:txBody>
                    <a:bodyPr/>
                    <a:lstStyle/>
                    <a:p>
                      <a:pPr algn="l"/>
                      <a:r>
                        <a:rPr lang="en-US" sz="1400" dirty="0">
                          <a:solidFill>
                            <a:srgbClr val="333333"/>
                          </a:solidFill>
                          <a:effectLst/>
                        </a:rPr>
                        <a:t>AMR </a:t>
                      </a:r>
                    </a:p>
                  </a:txBody>
                  <a:tcPr marL="24174" marR="24174" marT="12087" marB="12087">
                    <a:lnL>
                      <a:noFill/>
                    </a:lnL>
                    <a:lnR>
                      <a:noFill/>
                    </a:lnR>
                    <a:lnT>
                      <a:noFill/>
                    </a:lnT>
                    <a:lnB>
                      <a:noFill/>
                    </a:lnB>
                    <a:solidFill>
                      <a:schemeClr val="bg2">
                        <a:lumMod val="90000"/>
                      </a:schemeClr>
                    </a:solidFill>
                  </a:tcPr>
                </a:tc>
                <a:extLst>
                  <a:ext uri="{0D108BD9-81ED-4DB2-BD59-A6C34878D82A}">
                    <a16:rowId xmlns:a16="http://schemas.microsoft.com/office/drawing/2014/main" val="3112328085"/>
                  </a:ext>
                </a:extLst>
              </a:tr>
              <a:tr h="169219">
                <a:tc>
                  <a:txBody>
                    <a:bodyPr/>
                    <a:lstStyle/>
                    <a:p>
                      <a:pPr algn="l"/>
                      <a:r>
                        <a:rPr lang="en-US" sz="1400">
                          <a:solidFill>
                            <a:srgbClr val="333333"/>
                          </a:solidFill>
                          <a:effectLst/>
                        </a:rPr>
                        <a:t>PEL</a:t>
                      </a:r>
                    </a:p>
                  </a:txBody>
                  <a:tcPr marL="24174" marR="24174" marT="12087" marB="12087">
                    <a:lnL>
                      <a:noFill/>
                    </a:lnL>
                    <a:lnR>
                      <a:noFill/>
                    </a:lnR>
                    <a:lnT>
                      <a:noFill/>
                    </a:lnT>
                    <a:lnB>
                      <a:noFill/>
                    </a:lnB>
                    <a:solidFill>
                      <a:schemeClr val="bg2">
                        <a:lumMod val="90000"/>
                      </a:schemeClr>
                    </a:solidFill>
                  </a:tcPr>
                </a:tc>
                <a:tc>
                  <a:txBody>
                    <a:bodyPr/>
                    <a:lstStyle/>
                    <a:p>
                      <a:pPr algn="l"/>
                      <a:r>
                        <a:rPr lang="en-US" sz="1400" dirty="0">
                          <a:solidFill>
                            <a:srgbClr val="333333"/>
                          </a:solidFill>
                          <a:effectLst/>
                        </a:rPr>
                        <a:t>Peruvian from Lima, Peru </a:t>
                      </a:r>
                    </a:p>
                  </a:txBody>
                  <a:tcPr marL="24174" marR="24174" marT="12087" marB="12087">
                    <a:lnL>
                      <a:noFill/>
                    </a:lnL>
                    <a:lnR>
                      <a:noFill/>
                    </a:lnR>
                    <a:lnT>
                      <a:noFill/>
                    </a:lnT>
                    <a:lnB>
                      <a:noFill/>
                    </a:lnB>
                    <a:solidFill>
                      <a:schemeClr val="bg2">
                        <a:lumMod val="90000"/>
                      </a:schemeClr>
                    </a:solidFill>
                  </a:tcPr>
                </a:tc>
                <a:tc vMerge="1">
                  <a:txBody>
                    <a:bodyPr/>
                    <a:lstStyle/>
                    <a:p>
                      <a:pPr algn="l"/>
                      <a:r>
                        <a:rPr lang="en-US" sz="1400" dirty="0">
                          <a:solidFill>
                            <a:srgbClr val="333333"/>
                          </a:solidFill>
                          <a:effectLst/>
                        </a:rPr>
                        <a:t>AMR </a:t>
                      </a:r>
                    </a:p>
                  </a:txBody>
                  <a:tcPr marL="24174" marR="24174" marT="12087" marB="12087">
                    <a:lnL>
                      <a:noFill/>
                    </a:lnL>
                    <a:lnR>
                      <a:noFill/>
                    </a:lnR>
                    <a:lnT>
                      <a:noFill/>
                    </a:lnT>
                    <a:lnB>
                      <a:noFill/>
                    </a:lnB>
                    <a:solidFill>
                      <a:schemeClr val="bg2">
                        <a:lumMod val="90000"/>
                      </a:schemeClr>
                    </a:solidFill>
                  </a:tcPr>
                </a:tc>
                <a:extLst>
                  <a:ext uri="{0D108BD9-81ED-4DB2-BD59-A6C34878D82A}">
                    <a16:rowId xmlns:a16="http://schemas.microsoft.com/office/drawing/2014/main" val="931226572"/>
                  </a:ext>
                </a:extLst>
              </a:tr>
              <a:tr h="241741">
                <a:tc>
                  <a:txBody>
                    <a:bodyPr/>
                    <a:lstStyle/>
                    <a:p>
                      <a:pPr algn="l"/>
                      <a:r>
                        <a:rPr lang="en-US" sz="1400">
                          <a:solidFill>
                            <a:srgbClr val="333333"/>
                          </a:solidFill>
                          <a:effectLst/>
                        </a:rPr>
                        <a:t>GIH</a:t>
                      </a:r>
                    </a:p>
                  </a:txBody>
                  <a:tcPr marL="24174" marR="24174" marT="12087" marB="12087">
                    <a:lnL>
                      <a:noFill/>
                    </a:lnL>
                    <a:lnR>
                      <a:noFill/>
                    </a:lnR>
                    <a:lnT>
                      <a:noFill/>
                    </a:lnT>
                    <a:lnB>
                      <a:noFill/>
                    </a:lnB>
                    <a:solidFill>
                      <a:srgbClr val="FFFFFF"/>
                    </a:solidFill>
                  </a:tcPr>
                </a:tc>
                <a:tc>
                  <a:txBody>
                    <a:bodyPr/>
                    <a:lstStyle/>
                    <a:p>
                      <a:pPr algn="l"/>
                      <a:r>
                        <a:rPr lang="en-US" sz="1400" dirty="0">
                          <a:solidFill>
                            <a:srgbClr val="333333"/>
                          </a:solidFill>
                          <a:effectLst/>
                        </a:rPr>
                        <a:t>Gujarati Indian</a:t>
                      </a:r>
                      <a:r>
                        <a:rPr lang="zh-TW" altLang="en-US" sz="1400" dirty="0">
                          <a:solidFill>
                            <a:srgbClr val="333333"/>
                          </a:solidFill>
                          <a:effectLst/>
                        </a:rPr>
                        <a:t> </a:t>
                      </a:r>
                      <a:r>
                        <a:rPr lang="en-US" altLang="zh-TW" sz="1400" dirty="0">
                          <a:solidFill>
                            <a:srgbClr val="333333"/>
                          </a:solidFill>
                          <a:effectLst/>
                        </a:rPr>
                        <a:t>(</a:t>
                      </a:r>
                      <a:r>
                        <a:rPr lang="zh-TW" altLang="en-US" sz="1400" dirty="0">
                          <a:solidFill>
                            <a:srgbClr val="333333"/>
                          </a:solidFill>
                          <a:effectLst/>
                        </a:rPr>
                        <a:t>印度</a:t>
                      </a:r>
                      <a:r>
                        <a:rPr lang="en-US" altLang="zh-TW" sz="1400" dirty="0">
                          <a:solidFill>
                            <a:srgbClr val="333333"/>
                          </a:solidFill>
                          <a:effectLst/>
                        </a:rPr>
                        <a:t>)</a:t>
                      </a:r>
                      <a:r>
                        <a:rPr lang="en-US" sz="1400" dirty="0">
                          <a:solidFill>
                            <a:srgbClr val="333333"/>
                          </a:solidFill>
                          <a:effectLst/>
                        </a:rPr>
                        <a:t> from Houston, Texas </a:t>
                      </a:r>
                    </a:p>
                  </a:txBody>
                  <a:tcPr marL="24174" marR="24174" marT="12087" marB="12087">
                    <a:lnL>
                      <a:noFill/>
                    </a:lnL>
                    <a:lnR>
                      <a:noFill/>
                    </a:lnR>
                    <a:lnT>
                      <a:noFill/>
                    </a:lnT>
                    <a:lnB>
                      <a:noFill/>
                    </a:lnB>
                    <a:solidFill>
                      <a:srgbClr val="FFFFFF"/>
                    </a:solidFill>
                  </a:tcPr>
                </a:tc>
                <a:tc rowSpan="5">
                  <a:txBody>
                    <a:bodyPr/>
                    <a:lstStyle/>
                    <a:p>
                      <a:pPr algn="l"/>
                      <a:r>
                        <a:rPr lang="en-US" sz="1400" dirty="0">
                          <a:solidFill>
                            <a:srgbClr val="333333"/>
                          </a:solidFill>
                          <a:effectLst/>
                        </a:rPr>
                        <a:t>SAS </a:t>
                      </a:r>
                      <a:r>
                        <a:rPr lang="zh-TW" altLang="en-US" sz="1400" dirty="0">
                          <a:solidFill>
                            <a:srgbClr val="333333"/>
                          </a:solidFill>
                          <a:effectLst/>
                        </a:rPr>
                        <a:t>南亞 </a:t>
                      </a:r>
                      <a:r>
                        <a:rPr lang="en-US" altLang="zh-TW" sz="1400" dirty="0">
                          <a:solidFill>
                            <a:srgbClr val="333333"/>
                          </a:solidFill>
                          <a:effectLst/>
                        </a:rPr>
                        <a:t>489</a:t>
                      </a:r>
                      <a:endParaRPr lang="en-US" sz="1400" dirty="0">
                        <a:solidFill>
                          <a:srgbClr val="333333"/>
                        </a:solidFill>
                        <a:effectLst/>
                      </a:endParaRP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1229218623"/>
                  </a:ext>
                </a:extLst>
              </a:tr>
              <a:tr h="169219">
                <a:tc>
                  <a:txBody>
                    <a:bodyPr/>
                    <a:lstStyle/>
                    <a:p>
                      <a:pPr algn="l"/>
                      <a:r>
                        <a:rPr lang="en-US" sz="1400" dirty="0">
                          <a:solidFill>
                            <a:srgbClr val="333333"/>
                          </a:solidFill>
                          <a:effectLst/>
                        </a:rPr>
                        <a:t>PJL</a:t>
                      </a:r>
                    </a:p>
                  </a:txBody>
                  <a:tcPr marL="24174" marR="24174" marT="12087" marB="12087">
                    <a:lnL>
                      <a:noFill/>
                    </a:lnL>
                    <a:lnR>
                      <a:noFill/>
                    </a:lnR>
                    <a:lnT>
                      <a:noFill/>
                    </a:lnT>
                    <a:lnB>
                      <a:noFill/>
                    </a:lnB>
                    <a:solidFill>
                      <a:srgbClr val="FFFFFF"/>
                    </a:solidFill>
                  </a:tcPr>
                </a:tc>
                <a:tc>
                  <a:txBody>
                    <a:bodyPr/>
                    <a:lstStyle/>
                    <a:p>
                      <a:pPr algn="l"/>
                      <a:r>
                        <a:rPr lang="en-US" sz="1400" dirty="0">
                          <a:solidFill>
                            <a:srgbClr val="333333"/>
                          </a:solidFill>
                          <a:effectLst/>
                        </a:rPr>
                        <a:t>Punjabi from Lahore, Pakistan </a:t>
                      </a:r>
                      <a:r>
                        <a:rPr lang="en-US" altLang="zh-TW" sz="1400" dirty="0">
                          <a:solidFill>
                            <a:srgbClr val="333333"/>
                          </a:solidFill>
                          <a:effectLst/>
                        </a:rPr>
                        <a:t>(</a:t>
                      </a:r>
                      <a:r>
                        <a:rPr lang="zh-TW" altLang="en-US" sz="1400" dirty="0">
                          <a:solidFill>
                            <a:srgbClr val="333333"/>
                          </a:solidFill>
                          <a:effectLst/>
                        </a:rPr>
                        <a:t>巴基斯坦</a:t>
                      </a:r>
                      <a:r>
                        <a:rPr lang="en-US" altLang="zh-TW" sz="1400" dirty="0">
                          <a:solidFill>
                            <a:srgbClr val="333333"/>
                          </a:solidFill>
                          <a:effectLst/>
                        </a:rPr>
                        <a:t>)</a:t>
                      </a:r>
                      <a:endParaRPr lang="en-US" sz="1400" dirty="0">
                        <a:solidFill>
                          <a:srgbClr val="333333"/>
                        </a:solidFill>
                        <a:effectLst/>
                      </a:endParaRPr>
                    </a:p>
                  </a:txBody>
                  <a:tcPr marL="24174" marR="24174" marT="12087" marB="12087">
                    <a:lnL>
                      <a:noFill/>
                    </a:lnL>
                    <a:lnR>
                      <a:noFill/>
                    </a:lnR>
                    <a:lnT>
                      <a:noFill/>
                    </a:lnT>
                    <a:lnB>
                      <a:noFill/>
                    </a:lnB>
                    <a:solidFill>
                      <a:srgbClr val="FFFFFF"/>
                    </a:solidFill>
                  </a:tcPr>
                </a:tc>
                <a:tc vMerge="1">
                  <a:txBody>
                    <a:bodyPr/>
                    <a:lstStyle/>
                    <a:p>
                      <a:pPr algn="l"/>
                      <a:r>
                        <a:rPr lang="en-US" sz="1400" dirty="0">
                          <a:solidFill>
                            <a:srgbClr val="333333"/>
                          </a:solidFill>
                          <a:effectLst/>
                        </a:rPr>
                        <a:t>SAS</a:t>
                      </a: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3864067977"/>
                  </a:ext>
                </a:extLst>
              </a:tr>
              <a:tr h="169219">
                <a:tc>
                  <a:txBody>
                    <a:bodyPr/>
                    <a:lstStyle/>
                    <a:p>
                      <a:pPr algn="l"/>
                      <a:r>
                        <a:rPr lang="en-US" sz="1400">
                          <a:solidFill>
                            <a:srgbClr val="333333"/>
                          </a:solidFill>
                          <a:effectLst/>
                        </a:rPr>
                        <a:t>BEB</a:t>
                      </a:r>
                    </a:p>
                  </a:txBody>
                  <a:tcPr marL="24174" marR="24174" marT="12087" marB="12087">
                    <a:lnL>
                      <a:noFill/>
                    </a:lnL>
                    <a:lnR>
                      <a:noFill/>
                    </a:lnR>
                    <a:lnT>
                      <a:noFill/>
                    </a:lnT>
                    <a:lnB>
                      <a:noFill/>
                    </a:lnB>
                    <a:solidFill>
                      <a:srgbClr val="FFFFFF"/>
                    </a:solidFill>
                  </a:tcPr>
                </a:tc>
                <a:tc>
                  <a:txBody>
                    <a:bodyPr/>
                    <a:lstStyle/>
                    <a:p>
                      <a:pPr algn="l"/>
                      <a:r>
                        <a:rPr lang="en-US" sz="1400" dirty="0">
                          <a:solidFill>
                            <a:srgbClr val="333333"/>
                          </a:solidFill>
                          <a:effectLst/>
                        </a:rPr>
                        <a:t>Bengali from Bangladesh </a:t>
                      </a:r>
                      <a:r>
                        <a:rPr lang="en-US" altLang="zh-TW" sz="1400" dirty="0">
                          <a:solidFill>
                            <a:srgbClr val="333333"/>
                          </a:solidFill>
                          <a:effectLst/>
                        </a:rPr>
                        <a:t>(</a:t>
                      </a:r>
                      <a:r>
                        <a:rPr lang="zh-TW" altLang="en-US" sz="1400" dirty="0">
                          <a:solidFill>
                            <a:srgbClr val="333333"/>
                          </a:solidFill>
                          <a:effectLst/>
                        </a:rPr>
                        <a:t>孟加拉</a:t>
                      </a:r>
                      <a:r>
                        <a:rPr lang="en-US" altLang="zh-TW" sz="1400" dirty="0">
                          <a:solidFill>
                            <a:srgbClr val="333333"/>
                          </a:solidFill>
                          <a:effectLst/>
                        </a:rPr>
                        <a:t>)</a:t>
                      </a:r>
                      <a:endParaRPr lang="en-US" sz="1400" dirty="0">
                        <a:solidFill>
                          <a:srgbClr val="333333"/>
                        </a:solidFill>
                        <a:effectLst/>
                      </a:endParaRPr>
                    </a:p>
                  </a:txBody>
                  <a:tcPr marL="24174" marR="24174" marT="12087" marB="12087">
                    <a:lnL>
                      <a:noFill/>
                    </a:lnL>
                    <a:lnR>
                      <a:noFill/>
                    </a:lnR>
                    <a:lnT>
                      <a:noFill/>
                    </a:lnT>
                    <a:lnB>
                      <a:noFill/>
                    </a:lnB>
                    <a:solidFill>
                      <a:srgbClr val="FFFFFF"/>
                    </a:solidFill>
                  </a:tcPr>
                </a:tc>
                <a:tc vMerge="1">
                  <a:txBody>
                    <a:bodyPr/>
                    <a:lstStyle/>
                    <a:p>
                      <a:pPr algn="l"/>
                      <a:r>
                        <a:rPr lang="en-US" sz="1400" dirty="0">
                          <a:solidFill>
                            <a:srgbClr val="333333"/>
                          </a:solidFill>
                          <a:effectLst/>
                        </a:rPr>
                        <a:t>SAS </a:t>
                      </a: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2375134126"/>
                  </a:ext>
                </a:extLst>
              </a:tr>
              <a:tr h="169219">
                <a:tc>
                  <a:txBody>
                    <a:bodyPr/>
                    <a:lstStyle/>
                    <a:p>
                      <a:pPr algn="l"/>
                      <a:r>
                        <a:rPr lang="en-US" sz="1400">
                          <a:solidFill>
                            <a:srgbClr val="333333"/>
                          </a:solidFill>
                          <a:effectLst/>
                        </a:rPr>
                        <a:t>STU</a:t>
                      </a:r>
                    </a:p>
                  </a:txBody>
                  <a:tcPr marL="24174" marR="24174" marT="12087" marB="12087">
                    <a:lnL>
                      <a:noFill/>
                    </a:lnL>
                    <a:lnR>
                      <a:noFill/>
                    </a:lnR>
                    <a:lnT>
                      <a:noFill/>
                    </a:lnT>
                    <a:lnB>
                      <a:noFill/>
                    </a:lnB>
                    <a:solidFill>
                      <a:srgbClr val="FFFFFF"/>
                    </a:solidFill>
                  </a:tcPr>
                </a:tc>
                <a:tc>
                  <a:txBody>
                    <a:bodyPr/>
                    <a:lstStyle/>
                    <a:p>
                      <a:pPr algn="l"/>
                      <a:r>
                        <a:rPr lang="en-US" sz="1400" dirty="0">
                          <a:solidFill>
                            <a:srgbClr val="333333"/>
                          </a:solidFill>
                          <a:effectLst/>
                        </a:rPr>
                        <a:t>Sri Lankan</a:t>
                      </a:r>
                      <a:r>
                        <a:rPr lang="zh-TW" altLang="en-US" sz="1400" dirty="0">
                          <a:solidFill>
                            <a:srgbClr val="333333"/>
                          </a:solidFill>
                          <a:effectLst/>
                        </a:rPr>
                        <a:t> </a:t>
                      </a:r>
                      <a:r>
                        <a:rPr lang="en-US" altLang="zh-TW" sz="1400" dirty="0">
                          <a:solidFill>
                            <a:srgbClr val="333333"/>
                          </a:solidFill>
                          <a:effectLst/>
                        </a:rPr>
                        <a:t>(</a:t>
                      </a:r>
                      <a:r>
                        <a:rPr lang="zh-TW" altLang="en-US" sz="1400" dirty="0">
                          <a:solidFill>
                            <a:srgbClr val="333333"/>
                          </a:solidFill>
                          <a:effectLst/>
                        </a:rPr>
                        <a:t>斯里蘭卡</a:t>
                      </a:r>
                      <a:r>
                        <a:rPr lang="en-US" altLang="zh-TW" sz="1400" dirty="0">
                          <a:solidFill>
                            <a:srgbClr val="333333"/>
                          </a:solidFill>
                          <a:effectLst/>
                        </a:rPr>
                        <a:t>)</a:t>
                      </a:r>
                      <a:r>
                        <a:rPr lang="en-US" sz="1400" dirty="0">
                          <a:solidFill>
                            <a:srgbClr val="333333"/>
                          </a:solidFill>
                          <a:effectLst/>
                        </a:rPr>
                        <a:t> Tamil from the UK </a:t>
                      </a:r>
                    </a:p>
                  </a:txBody>
                  <a:tcPr marL="24174" marR="24174" marT="12087" marB="12087">
                    <a:lnL>
                      <a:noFill/>
                    </a:lnL>
                    <a:lnR>
                      <a:noFill/>
                    </a:lnR>
                    <a:lnT>
                      <a:noFill/>
                    </a:lnT>
                    <a:lnB>
                      <a:noFill/>
                    </a:lnB>
                    <a:solidFill>
                      <a:srgbClr val="FFFFFF"/>
                    </a:solidFill>
                  </a:tcPr>
                </a:tc>
                <a:tc vMerge="1">
                  <a:txBody>
                    <a:bodyPr/>
                    <a:lstStyle/>
                    <a:p>
                      <a:pPr algn="l"/>
                      <a:r>
                        <a:rPr lang="en-US" sz="1400" dirty="0">
                          <a:solidFill>
                            <a:srgbClr val="333333"/>
                          </a:solidFill>
                          <a:effectLst/>
                        </a:rPr>
                        <a:t>SAS </a:t>
                      </a: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3651488077"/>
                  </a:ext>
                </a:extLst>
              </a:tr>
              <a:tr h="169219">
                <a:tc>
                  <a:txBody>
                    <a:bodyPr/>
                    <a:lstStyle/>
                    <a:p>
                      <a:pPr algn="l"/>
                      <a:r>
                        <a:rPr lang="en-US" sz="1400">
                          <a:solidFill>
                            <a:srgbClr val="333333"/>
                          </a:solidFill>
                          <a:effectLst/>
                        </a:rPr>
                        <a:t>ITU</a:t>
                      </a:r>
                    </a:p>
                  </a:txBody>
                  <a:tcPr marL="24174" marR="24174" marT="12087" marB="12087">
                    <a:lnL>
                      <a:noFill/>
                    </a:lnL>
                    <a:lnR>
                      <a:noFill/>
                    </a:lnR>
                    <a:lnT>
                      <a:noFill/>
                    </a:lnT>
                    <a:lnB>
                      <a:noFill/>
                    </a:lnB>
                    <a:solidFill>
                      <a:srgbClr val="FFFFFF"/>
                    </a:solidFill>
                  </a:tcPr>
                </a:tc>
                <a:tc>
                  <a:txBody>
                    <a:bodyPr/>
                    <a:lstStyle/>
                    <a:p>
                      <a:pPr algn="l"/>
                      <a:r>
                        <a:rPr lang="en-US" sz="1400" dirty="0">
                          <a:solidFill>
                            <a:srgbClr val="333333"/>
                          </a:solidFill>
                          <a:effectLst/>
                        </a:rPr>
                        <a:t>Indian </a:t>
                      </a:r>
                      <a:r>
                        <a:rPr lang="en-US" altLang="zh-TW" sz="1400" dirty="0">
                          <a:solidFill>
                            <a:srgbClr val="333333"/>
                          </a:solidFill>
                          <a:effectLst/>
                        </a:rPr>
                        <a:t>(</a:t>
                      </a:r>
                      <a:r>
                        <a:rPr lang="zh-TW" altLang="en-US" sz="1400" dirty="0">
                          <a:solidFill>
                            <a:srgbClr val="333333"/>
                          </a:solidFill>
                          <a:effectLst/>
                        </a:rPr>
                        <a:t>印度</a:t>
                      </a:r>
                      <a:r>
                        <a:rPr lang="en-US" altLang="zh-TW" sz="1400" dirty="0">
                          <a:solidFill>
                            <a:srgbClr val="333333"/>
                          </a:solidFill>
                          <a:effectLst/>
                        </a:rPr>
                        <a:t>)</a:t>
                      </a:r>
                      <a:r>
                        <a:rPr lang="zh-TW" altLang="en-US" sz="1400" dirty="0">
                          <a:solidFill>
                            <a:srgbClr val="333333"/>
                          </a:solidFill>
                          <a:effectLst/>
                        </a:rPr>
                        <a:t> </a:t>
                      </a:r>
                      <a:r>
                        <a:rPr lang="en-US" sz="1400" dirty="0">
                          <a:solidFill>
                            <a:srgbClr val="333333"/>
                          </a:solidFill>
                          <a:effectLst/>
                        </a:rPr>
                        <a:t>Telugu</a:t>
                      </a:r>
                      <a:r>
                        <a:rPr lang="zh-TW" altLang="en-US" sz="1400" dirty="0">
                          <a:solidFill>
                            <a:srgbClr val="333333"/>
                          </a:solidFill>
                          <a:effectLst/>
                        </a:rPr>
                        <a:t> </a:t>
                      </a:r>
                      <a:r>
                        <a:rPr lang="en-US" sz="1400" dirty="0">
                          <a:solidFill>
                            <a:srgbClr val="333333"/>
                          </a:solidFill>
                          <a:effectLst/>
                        </a:rPr>
                        <a:t> from the UK </a:t>
                      </a:r>
                    </a:p>
                  </a:txBody>
                  <a:tcPr marL="24174" marR="24174" marT="12087" marB="12087">
                    <a:lnL>
                      <a:noFill/>
                    </a:lnL>
                    <a:lnR>
                      <a:noFill/>
                    </a:lnR>
                    <a:lnT>
                      <a:noFill/>
                    </a:lnT>
                    <a:lnB>
                      <a:noFill/>
                    </a:lnB>
                    <a:solidFill>
                      <a:srgbClr val="FFFFFF"/>
                    </a:solidFill>
                  </a:tcPr>
                </a:tc>
                <a:tc vMerge="1">
                  <a:txBody>
                    <a:bodyPr/>
                    <a:lstStyle/>
                    <a:p>
                      <a:pPr algn="l"/>
                      <a:r>
                        <a:rPr lang="en-US" sz="1400" dirty="0">
                          <a:solidFill>
                            <a:srgbClr val="333333"/>
                          </a:solidFill>
                          <a:effectLst/>
                        </a:rPr>
                        <a:t>SAS </a:t>
                      </a:r>
                    </a:p>
                  </a:txBody>
                  <a:tcPr marL="24174" marR="24174" marT="12087" marB="12087">
                    <a:lnL>
                      <a:noFill/>
                    </a:lnL>
                    <a:lnR>
                      <a:noFill/>
                    </a:lnR>
                    <a:lnT>
                      <a:noFill/>
                    </a:lnT>
                    <a:lnB>
                      <a:noFill/>
                    </a:lnB>
                    <a:solidFill>
                      <a:srgbClr val="FFFFFF"/>
                    </a:solidFill>
                  </a:tcPr>
                </a:tc>
                <a:extLst>
                  <a:ext uri="{0D108BD9-81ED-4DB2-BD59-A6C34878D82A}">
                    <a16:rowId xmlns:a16="http://schemas.microsoft.com/office/drawing/2014/main" val="2835223855"/>
                  </a:ext>
                </a:extLst>
              </a:tr>
            </a:tbl>
          </a:graphicData>
        </a:graphic>
      </p:graphicFrame>
      <p:pic>
        <p:nvPicPr>
          <p:cNvPr id="2051" name="Picture 3">
            <a:extLst>
              <a:ext uri="{FF2B5EF4-FFF2-40B4-BE49-F238E27FC236}">
                <a16:creationId xmlns:a16="http://schemas.microsoft.com/office/drawing/2014/main" id="{7479C7DF-1FD4-DC00-4187-BAECA90BC7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2235" y="727355"/>
            <a:ext cx="8963025" cy="4676775"/>
          </a:xfrm>
          <a:prstGeom prst="rect">
            <a:avLst/>
          </a:prstGeom>
          <a:noFill/>
          <a:extLst>
            <a:ext uri="{909E8E84-426E-40DD-AFC4-6F175D3DCCD1}">
              <a14:hiddenFill xmlns:a14="http://schemas.microsoft.com/office/drawing/2010/main">
                <a:solidFill>
                  <a:srgbClr val="FFFFFF"/>
                </a:solidFill>
              </a14:hiddenFill>
            </a:ext>
          </a:extLst>
        </p:spPr>
      </p:pic>
      <p:sp>
        <p:nvSpPr>
          <p:cNvPr id="2" name="投影片編號版面配置區 1">
            <a:extLst>
              <a:ext uri="{FF2B5EF4-FFF2-40B4-BE49-F238E27FC236}">
                <a16:creationId xmlns:a16="http://schemas.microsoft.com/office/drawing/2014/main" id="{9B38C4A5-3786-922F-3517-803F160F66DB}"/>
              </a:ext>
            </a:extLst>
          </p:cNvPr>
          <p:cNvSpPr>
            <a:spLocks noGrp="1"/>
          </p:cNvSpPr>
          <p:nvPr>
            <p:ph type="sldNum" sz="quarter" idx="12"/>
          </p:nvPr>
        </p:nvSpPr>
        <p:spPr/>
        <p:txBody>
          <a:bodyPr/>
          <a:lstStyle/>
          <a:p>
            <a:fld id="{3A5BFAAA-2C64-48AA-811A-13D0ED42DAF8}" type="slidenum">
              <a:rPr lang="zh-TW" altLang="en-US" smtClean="0"/>
              <a:t>52</a:t>
            </a:fld>
            <a:endParaRPr lang="zh-TW" altLang="en-US"/>
          </a:p>
        </p:txBody>
      </p:sp>
    </p:spTree>
    <p:extLst>
      <p:ext uri="{BB962C8B-B14F-4D97-AF65-F5344CB8AC3E}">
        <p14:creationId xmlns:p14="http://schemas.microsoft.com/office/powerpoint/2010/main" val="4047301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F0C39AB2-C9A7-2AF4-E908-B60BBADE76B9}"/>
              </a:ext>
            </a:extLst>
          </p:cNvPr>
          <p:cNvPicPr>
            <a:picLocks noChangeAspect="1"/>
          </p:cNvPicPr>
          <p:nvPr/>
        </p:nvPicPr>
        <p:blipFill>
          <a:blip r:embed="rId2"/>
          <a:stretch>
            <a:fillRect/>
          </a:stretch>
        </p:blipFill>
        <p:spPr>
          <a:xfrm>
            <a:off x="3387361" y="1418613"/>
            <a:ext cx="8353425" cy="5295900"/>
          </a:xfrm>
          <a:prstGeom prst="rect">
            <a:avLst/>
          </a:prstGeom>
        </p:spPr>
      </p:pic>
      <p:pic>
        <p:nvPicPr>
          <p:cNvPr id="4" name="Picture 3">
            <a:extLst>
              <a:ext uri="{FF2B5EF4-FFF2-40B4-BE49-F238E27FC236}">
                <a16:creationId xmlns:a16="http://schemas.microsoft.com/office/drawing/2014/main" id="{C680E51F-5235-3389-8BCE-671CFA55E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131912" cy="215597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C245A47-0E52-2FE2-AB50-B009B43FFDA9}"/>
              </a:ext>
            </a:extLst>
          </p:cNvPr>
          <p:cNvSpPr txBox="1"/>
          <p:nvPr/>
        </p:nvSpPr>
        <p:spPr>
          <a:xfrm>
            <a:off x="4689445" y="318783"/>
            <a:ext cx="59645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MDS</a:t>
            </a:r>
            <a:endParaRPr kumimoji="0" lang="zh-TW" altLang="en-US" sz="3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7" name="文字方塊 6">
            <a:extLst>
              <a:ext uri="{FF2B5EF4-FFF2-40B4-BE49-F238E27FC236}">
                <a16:creationId xmlns:a16="http://schemas.microsoft.com/office/drawing/2014/main" id="{9BE8076D-8CD9-5C4B-F4B0-7E51019239C2}"/>
              </a:ext>
            </a:extLst>
          </p:cNvPr>
          <p:cNvSpPr txBox="1"/>
          <p:nvPr/>
        </p:nvSpPr>
        <p:spPr>
          <a:xfrm>
            <a:off x="186341" y="3020478"/>
            <a:ext cx="320102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AFR</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African</a:t>
            </a:r>
            <a:r>
              <a:rPr kumimoji="0" lang="zh-TW" altLang="en-US"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(661)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AMR</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Ad Mixed American</a:t>
            </a:r>
            <a:r>
              <a:rPr kumimoji="0" lang="zh-TW" altLang="en-US"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(347)</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EAS</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East Asian</a:t>
            </a:r>
            <a:r>
              <a:rPr kumimoji="0" lang="zh-TW" altLang="en-US"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(504)</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EUR</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European</a:t>
            </a:r>
            <a:r>
              <a:rPr kumimoji="0" lang="zh-TW" altLang="en-US"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(503)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SAS</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South Asian</a:t>
            </a:r>
            <a:r>
              <a:rPr kumimoji="0" lang="zh-TW" altLang="en-US"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(489)</a:t>
            </a:r>
          </a:p>
        </p:txBody>
      </p:sp>
      <p:sp>
        <p:nvSpPr>
          <p:cNvPr id="2" name="投影片編號版面配置區 1">
            <a:extLst>
              <a:ext uri="{FF2B5EF4-FFF2-40B4-BE49-F238E27FC236}">
                <a16:creationId xmlns:a16="http://schemas.microsoft.com/office/drawing/2014/main" id="{9A3AD5EB-2ECD-7A53-3EA2-9E6C7DC4389E}"/>
              </a:ext>
            </a:extLst>
          </p:cNvPr>
          <p:cNvSpPr>
            <a:spLocks noGrp="1"/>
          </p:cNvSpPr>
          <p:nvPr>
            <p:ph type="sldNum" sz="quarter" idx="12"/>
          </p:nvPr>
        </p:nvSpPr>
        <p:spPr/>
        <p:txBody>
          <a:bodyPr/>
          <a:lstStyle/>
          <a:p>
            <a:fld id="{3A5BFAAA-2C64-48AA-811A-13D0ED42DAF8}" type="slidenum">
              <a:rPr lang="zh-TW" altLang="en-US" smtClean="0"/>
              <a:t>53</a:t>
            </a:fld>
            <a:endParaRPr lang="zh-TW" altLang="en-US"/>
          </a:p>
        </p:txBody>
      </p:sp>
    </p:spTree>
    <p:extLst>
      <p:ext uri="{BB962C8B-B14F-4D97-AF65-F5344CB8AC3E}">
        <p14:creationId xmlns:p14="http://schemas.microsoft.com/office/powerpoint/2010/main" val="41776013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id="{9B95781B-59AC-8263-4254-1806C1C56290}"/>
              </a:ext>
            </a:extLst>
          </p:cNvPr>
          <p:cNvPicPr>
            <a:picLocks noChangeAspect="1"/>
          </p:cNvPicPr>
          <p:nvPr/>
        </p:nvPicPr>
        <p:blipFill>
          <a:blip r:embed="rId2"/>
          <a:stretch>
            <a:fillRect/>
          </a:stretch>
        </p:blipFill>
        <p:spPr>
          <a:xfrm>
            <a:off x="3571918" y="1427002"/>
            <a:ext cx="8353425" cy="5295900"/>
          </a:xfrm>
          <a:prstGeom prst="rect">
            <a:avLst/>
          </a:prstGeom>
        </p:spPr>
      </p:pic>
      <p:pic>
        <p:nvPicPr>
          <p:cNvPr id="4" name="Picture 3">
            <a:extLst>
              <a:ext uri="{FF2B5EF4-FFF2-40B4-BE49-F238E27FC236}">
                <a16:creationId xmlns:a16="http://schemas.microsoft.com/office/drawing/2014/main" id="{C680E51F-5235-3389-8BCE-671CFA55E0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131912" cy="2155971"/>
          </a:xfrm>
          <a:prstGeom prst="rect">
            <a:avLst/>
          </a:prstGeom>
          <a:noFill/>
          <a:extLst>
            <a:ext uri="{909E8E84-426E-40DD-AFC4-6F175D3DCCD1}">
              <a14:hiddenFill xmlns:a14="http://schemas.microsoft.com/office/drawing/2010/main">
                <a:solidFill>
                  <a:srgbClr val="FFFFFF"/>
                </a:solidFill>
              </a14:hiddenFill>
            </a:ext>
          </a:extLst>
        </p:spPr>
      </p:pic>
      <p:sp>
        <p:nvSpPr>
          <p:cNvPr id="6" name="文字方塊 5">
            <a:extLst>
              <a:ext uri="{FF2B5EF4-FFF2-40B4-BE49-F238E27FC236}">
                <a16:creationId xmlns:a16="http://schemas.microsoft.com/office/drawing/2014/main" id="{0C245A47-0E52-2FE2-AB50-B009B43FFDA9}"/>
              </a:ext>
            </a:extLst>
          </p:cNvPr>
          <p:cNvSpPr txBox="1"/>
          <p:nvPr/>
        </p:nvSpPr>
        <p:spPr>
          <a:xfrm>
            <a:off x="4689445" y="318783"/>
            <a:ext cx="5964573"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rPr>
              <a:t>PCA</a:t>
            </a:r>
            <a:endParaRPr kumimoji="0" lang="zh-TW" altLang="en-US" sz="3600" b="0" i="0" u="none" strike="noStrike" kern="1200" cap="none" spc="0" normalizeH="0" baseline="0" noProof="0" dirty="0">
              <a:ln>
                <a:noFill/>
              </a:ln>
              <a:solidFill>
                <a:prstClr val="black"/>
              </a:solidFill>
              <a:effectLst/>
              <a:uLnTx/>
              <a:uFillTx/>
              <a:latin typeface="Calibri" panose="020F0502020204030204"/>
              <a:ea typeface="新細明體" panose="02020500000000000000" pitchFamily="18" charset="-120"/>
              <a:cs typeface="+mn-cs"/>
            </a:endParaRPr>
          </a:p>
        </p:txBody>
      </p:sp>
      <p:sp>
        <p:nvSpPr>
          <p:cNvPr id="3" name="文字方塊 2">
            <a:extLst>
              <a:ext uri="{FF2B5EF4-FFF2-40B4-BE49-F238E27FC236}">
                <a16:creationId xmlns:a16="http://schemas.microsoft.com/office/drawing/2014/main" id="{CD5BCE5D-7011-79D9-D6BD-F83BE82E71F7}"/>
              </a:ext>
            </a:extLst>
          </p:cNvPr>
          <p:cNvSpPr txBox="1"/>
          <p:nvPr/>
        </p:nvSpPr>
        <p:spPr>
          <a:xfrm>
            <a:off x="186341" y="3020478"/>
            <a:ext cx="3201020" cy="147732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AFR</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African</a:t>
            </a:r>
            <a:r>
              <a:rPr kumimoji="0" lang="zh-TW" altLang="en-US"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(661)</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AMR</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Ad Mixed American</a:t>
            </a:r>
            <a:r>
              <a:rPr kumimoji="0" lang="zh-TW" altLang="en-US"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(347)</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EAS</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East Asian</a:t>
            </a:r>
            <a:r>
              <a:rPr kumimoji="0" lang="zh-TW" altLang="en-US"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(504)</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EUR</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European</a:t>
            </a:r>
            <a:r>
              <a:rPr kumimoji="0" lang="zh-TW" altLang="en-US"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(503)</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TW" sz="1800" b="1"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SAS</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South Asian</a:t>
            </a:r>
            <a:r>
              <a:rPr kumimoji="0" lang="zh-TW" altLang="en-US"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 </a:t>
            </a:r>
            <a:r>
              <a:rPr kumimoji="0" lang="en-US" altLang="zh-TW" sz="1800" b="0" i="0" u="none" strike="noStrike" kern="1200" cap="none" spc="0" normalizeH="0" baseline="0" noProof="0" dirty="0">
                <a:ln>
                  <a:noFill/>
                </a:ln>
                <a:solidFill>
                  <a:srgbClr val="555555"/>
                </a:solidFill>
                <a:effectLst/>
                <a:uLnTx/>
                <a:uFillTx/>
                <a:latin typeface="Luxi Sans"/>
                <a:ea typeface="新細明體" panose="02020500000000000000" pitchFamily="18" charset="-120"/>
                <a:cs typeface="+mn-cs"/>
              </a:rPr>
              <a:t>(489)</a:t>
            </a:r>
          </a:p>
        </p:txBody>
      </p:sp>
      <p:sp>
        <p:nvSpPr>
          <p:cNvPr id="5" name="投影片編號版面配置區 4">
            <a:extLst>
              <a:ext uri="{FF2B5EF4-FFF2-40B4-BE49-F238E27FC236}">
                <a16:creationId xmlns:a16="http://schemas.microsoft.com/office/drawing/2014/main" id="{0AD02030-2E3B-1B60-DFE4-5478CDD13ED6}"/>
              </a:ext>
            </a:extLst>
          </p:cNvPr>
          <p:cNvSpPr>
            <a:spLocks noGrp="1"/>
          </p:cNvSpPr>
          <p:nvPr>
            <p:ph type="sldNum" sz="quarter" idx="12"/>
          </p:nvPr>
        </p:nvSpPr>
        <p:spPr/>
        <p:txBody>
          <a:bodyPr/>
          <a:lstStyle/>
          <a:p>
            <a:fld id="{3A5BFAAA-2C64-48AA-811A-13D0ED42DAF8}" type="slidenum">
              <a:rPr lang="zh-TW" altLang="en-US" smtClean="0"/>
              <a:t>54</a:t>
            </a:fld>
            <a:endParaRPr lang="zh-TW" altLang="en-US"/>
          </a:p>
        </p:txBody>
      </p:sp>
    </p:spTree>
    <p:extLst>
      <p:ext uri="{BB962C8B-B14F-4D97-AF65-F5344CB8AC3E}">
        <p14:creationId xmlns:p14="http://schemas.microsoft.com/office/powerpoint/2010/main" val="30154844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371E174-BDBF-D735-EC5A-39E5A847BAF5}"/>
              </a:ext>
            </a:extLst>
          </p:cNvPr>
          <p:cNvSpPr>
            <a:spLocks noGrp="1"/>
          </p:cNvSpPr>
          <p:nvPr>
            <p:ph type="title"/>
          </p:nvPr>
        </p:nvSpPr>
        <p:spPr/>
        <p:txBody>
          <a:bodyPr/>
          <a:lstStyle/>
          <a:p>
            <a:r>
              <a:rPr lang="en-US" altLang="zh-TW" dirty="0"/>
              <a:t>Gender</a:t>
            </a:r>
            <a:endParaRPr lang="zh-TW" altLang="en-US" dirty="0"/>
          </a:p>
        </p:txBody>
      </p:sp>
      <p:pic>
        <p:nvPicPr>
          <p:cNvPr id="4" name="圖片 3">
            <a:extLst>
              <a:ext uri="{FF2B5EF4-FFF2-40B4-BE49-F238E27FC236}">
                <a16:creationId xmlns:a16="http://schemas.microsoft.com/office/drawing/2014/main" id="{9E3BEAF4-8935-31BB-0304-E4EDDE53F4F2}"/>
              </a:ext>
            </a:extLst>
          </p:cNvPr>
          <p:cNvPicPr>
            <a:picLocks noChangeAspect="1"/>
          </p:cNvPicPr>
          <p:nvPr/>
        </p:nvPicPr>
        <p:blipFill>
          <a:blip r:embed="rId2"/>
          <a:stretch>
            <a:fillRect/>
          </a:stretch>
        </p:blipFill>
        <p:spPr>
          <a:xfrm>
            <a:off x="3223153" y="881063"/>
            <a:ext cx="8353425" cy="5295900"/>
          </a:xfrm>
          <a:prstGeom prst="rect">
            <a:avLst/>
          </a:prstGeom>
        </p:spPr>
      </p:pic>
      <p:sp>
        <p:nvSpPr>
          <p:cNvPr id="3" name="投影片編號版面配置區 2">
            <a:extLst>
              <a:ext uri="{FF2B5EF4-FFF2-40B4-BE49-F238E27FC236}">
                <a16:creationId xmlns:a16="http://schemas.microsoft.com/office/drawing/2014/main" id="{DA247034-8D45-6764-53E8-43BCB2047D98}"/>
              </a:ext>
            </a:extLst>
          </p:cNvPr>
          <p:cNvSpPr>
            <a:spLocks noGrp="1"/>
          </p:cNvSpPr>
          <p:nvPr>
            <p:ph type="sldNum" sz="quarter" idx="12"/>
          </p:nvPr>
        </p:nvSpPr>
        <p:spPr/>
        <p:txBody>
          <a:bodyPr/>
          <a:lstStyle/>
          <a:p>
            <a:fld id="{3A5BFAAA-2C64-48AA-811A-13D0ED42DAF8}" type="slidenum">
              <a:rPr lang="zh-TW" altLang="en-US" smtClean="0"/>
              <a:t>55</a:t>
            </a:fld>
            <a:endParaRPr lang="zh-TW" altLang="en-US"/>
          </a:p>
        </p:txBody>
      </p:sp>
    </p:spTree>
    <p:extLst>
      <p:ext uri="{BB962C8B-B14F-4D97-AF65-F5344CB8AC3E}">
        <p14:creationId xmlns:p14="http://schemas.microsoft.com/office/powerpoint/2010/main" val="769665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78BC62D-7883-7374-D9B5-5A6388D16B0F}"/>
              </a:ext>
            </a:extLst>
          </p:cNvPr>
          <p:cNvSpPr>
            <a:spLocks noGrp="1"/>
          </p:cNvSpPr>
          <p:nvPr>
            <p:ph type="title"/>
          </p:nvPr>
        </p:nvSpPr>
        <p:spPr/>
        <p:txBody>
          <a:bodyPr/>
          <a:lstStyle/>
          <a:p>
            <a:r>
              <a:rPr lang="en-US" altLang="zh-TW" dirty="0"/>
              <a:t>Summary (Take home message)</a:t>
            </a:r>
            <a:endParaRPr lang="zh-TW" altLang="en-US" dirty="0"/>
          </a:p>
        </p:txBody>
      </p:sp>
      <p:sp>
        <p:nvSpPr>
          <p:cNvPr id="3" name="內容版面配置區 2">
            <a:extLst>
              <a:ext uri="{FF2B5EF4-FFF2-40B4-BE49-F238E27FC236}">
                <a16:creationId xmlns:a16="http://schemas.microsoft.com/office/drawing/2014/main" id="{50497740-B988-D89E-EA5A-40D4D6588B45}"/>
              </a:ext>
            </a:extLst>
          </p:cNvPr>
          <p:cNvSpPr>
            <a:spLocks noGrp="1"/>
          </p:cNvSpPr>
          <p:nvPr>
            <p:ph idx="1"/>
          </p:nvPr>
        </p:nvSpPr>
        <p:spPr/>
        <p:txBody>
          <a:bodyPr/>
          <a:lstStyle/>
          <a:p>
            <a:r>
              <a:rPr lang="en-US" altLang="zh-TW" dirty="0"/>
              <a:t>Genomic Data Science:</a:t>
            </a:r>
            <a:r>
              <a:rPr lang="zh-TW" altLang="en-US" dirty="0"/>
              <a:t> 遺傳學相關巨量資料的出現，統計、資訊需求增加</a:t>
            </a:r>
            <a:endParaRPr lang="en-US" altLang="zh-TW" dirty="0"/>
          </a:p>
          <a:p>
            <a:endParaRPr lang="en-US" altLang="zh-TW" dirty="0"/>
          </a:p>
          <a:p>
            <a:r>
              <a:rPr lang="zh-TW" altLang="en-US" dirty="0"/>
              <a:t>全基因體關聯性分析 </a:t>
            </a:r>
            <a:r>
              <a:rPr lang="en-US" altLang="zh-TW" dirty="0"/>
              <a:t>(GWAS):</a:t>
            </a:r>
            <a:r>
              <a:rPr lang="zh-TW" altLang="en-US" dirty="0"/>
              <a:t> </a:t>
            </a:r>
            <a:r>
              <a:rPr lang="en-US" altLang="zh-TW" dirty="0"/>
              <a:t>Bonferroni correction</a:t>
            </a:r>
          </a:p>
          <a:p>
            <a:endParaRPr lang="en-US" altLang="zh-TW" dirty="0"/>
          </a:p>
          <a:p>
            <a:r>
              <a:rPr lang="zh-TW" altLang="en-US" dirty="0"/>
              <a:t>主成份分析 </a:t>
            </a:r>
            <a:r>
              <a:rPr lang="en-US" altLang="zh-TW" dirty="0"/>
              <a:t>(PCA): </a:t>
            </a:r>
            <a:r>
              <a:rPr lang="zh-TW" altLang="en-US" dirty="0"/>
              <a:t>族群混雜問題</a:t>
            </a:r>
            <a:endParaRPr lang="en-US" altLang="zh-TW" dirty="0"/>
          </a:p>
          <a:p>
            <a:endParaRPr lang="en-US" altLang="zh-TW" dirty="0"/>
          </a:p>
          <a:p>
            <a:r>
              <a:rPr lang="en-US" altLang="zh-TW" dirty="0"/>
              <a:t>5V in Big Data; Supervised learning vs Unsupervised learning</a:t>
            </a:r>
            <a:endParaRPr lang="zh-TW" altLang="en-US" dirty="0"/>
          </a:p>
        </p:txBody>
      </p:sp>
      <p:sp>
        <p:nvSpPr>
          <p:cNvPr id="4" name="投影片編號版面配置區 3">
            <a:extLst>
              <a:ext uri="{FF2B5EF4-FFF2-40B4-BE49-F238E27FC236}">
                <a16:creationId xmlns:a16="http://schemas.microsoft.com/office/drawing/2014/main" id="{F1093DD5-0EE7-C700-4FD8-82115ECCB5FD}"/>
              </a:ext>
            </a:extLst>
          </p:cNvPr>
          <p:cNvSpPr>
            <a:spLocks noGrp="1"/>
          </p:cNvSpPr>
          <p:nvPr>
            <p:ph type="sldNum" sz="quarter" idx="12"/>
          </p:nvPr>
        </p:nvSpPr>
        <p:spPr/>
        <p:txBody>
          <a:bodyPr/>
          <a:lstStyle/>
          <a:p>
            <a:fld id="{3A5BFAAA-2C64-48AA-811A-13D0ED42DAF8}" type="slidenum">
              <a:rPr lang="zh-TW" altLang="en-US" smtClean="0"/>
              <a:t>56</a:t>
            </a:fld>
            <a:endParaRPr lang="zh-TW" altLang="en-US"/>
          </a:p>
        </p:txBody>
      </p:sp>
    </p:spTree>
    <p:extLst>
      <p:ext uri="{BB962C8B-B14F-4D97-AF65-F5344CB8AC3E}">
        <p14:creationId xmlns:p14="http://schemas.microsoft.com/office/powerpoint/2010/main" val="28795680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FEA2E6-AB62-4E75-A4E0-D94318A2D885}"/>
              </a:ext>
            </a:extLst>
          </p:cNvPr>
          <p:cNvSpPr>
            <a:spLocks noGrp="1"/>
          </p:cNvSpPr>
          <p:nvPr>
            <p:ph type="title"/>
          </p:nvPr>
        </p:nvSpPr>
        <p:spPr>
          <a:xfrm>
            <a:off x="91580" y="60200"/>
            <a:ext cx="10515600" cy="1325563"/>
          </a:xfrm>
        </p:spPr>
        <p:txBody>
          <a:bodyPr/>
          <a:lstStyle/>
          <a:p>
            <a:r>
              <a:rPr lang="en-US" altLang="zh-TW" dirty="0"/>
              <a:t>Q:</a:t>
            </a:r>
            <a:endParaRPr lang="zh-TW" altLang="en-US" dirty="0"/>
          </a:p>
        </p:txBody>
      </p:sp>
      <p:sp>
        <p:nvSpPr>
          <p:cNvPr id="3" name="內容版面配置區 2">
            <a:extLst>
              <a:ext uri="{FF2B5EF4-FFF2-40B4-BE49-F238E27FC236}">
                <a16:creationId xmlns:a16="http://schemas.microsoft.com/office/drawing/2014/main" id="{3739F690-3FF0-47DF-9267-3B180B02806B}"/>
              </a:ext>
            </a:extLst>
          </p:cNvPr>
          <p:cNvSpPr>
            <a:spLocks noGrp="1"/>
          </p:cNvSpPr>
          <p:nvPr>
            <p:ph idx="1"/>
          </p:nvPr>
        </p:nvSpPr>
        <p:spPr>
          <a:xfrm>
            <a:off x="243281" y="1107347"/>
            <a:ext cx="11769754" cy="5614128"/>
          </a:xfrm>
        </p:spPr>
        <p:txBody>
          <a:bodyPr>
            <a:normAutofit lnSpcReduction="10000"/>
          </a:bodyPr>
          <a:lstStyle/>
          <a:p>
            <a:pPr marL="514350" indent="-514350">
              <a:buAutoNum type="arabicPeriod"/>
            </a:pPr>
            <a:r>
              <a:rPr lang="zh-TW" altLang="en-US" sz="2400" dirty="0"/>
              <a:t>大數據 </a:t>
            </a:r>
            <a:r>
              <a:rPr lang="en-US" altLang="zh-TW" sz="2400" dirty="0"/>
              <a:t>(Big Data)</a:t>
            </a:r>
            <a:r>
              <a:rPr lang="zh-TW" altLang="en-US" sz="2400" dirty="0"/>
              <a:t> 具備有 </a:t>
            </a:r>
            <a:r>
              <a:rPr lang="en-US" altLang="zh-TW" sz="2400" dirty="0"/>
              <a:t>“5V” </a:t>
            </a:r>
            <a:r>
              <a:rPr lang="zh-TW" altLang="en-US" sz="2400" dirty="0"/>
              <a:t>的性質，所謂的 </a:t>
            </a:r>
            <a:r>
              <a:rPr lang="en-US" altLang="zh-TW" sz="2400" dirty="0"/>
              <a:t>5V </a:t>
            </a:r>
            <a:r>
              <a:rPr lang="zh-TW" altLang="en-US" sz="2400" dirty="0"/>
              <a:t>指的是哪五個性質</a:t>
            </a:r>
            <a:r>
              <a:rPr lang="en-US" altLang="zh-TW" sz="2400" dirty="0"/>
              <a:t>?</a:t>
            </a:r>
          </a:p>
          <a:p>
            <a:pPr marL="514350" indent="-514350">
              <a:buAutoNum type="arabicPeriod"/>
            </a:pPr>
            <a:endParaRPr lang="en-US" altLang="zh-TW" sz="2400" dirty="0"/>
          </a:p>
          <a:p>
            <a:pPr marL="514350" indent="-514350">
              <a:buAutoNum type="arabicPeriod"/>
            </a:pPr>
            <a:r>
              <a:rPr lang="zh-TW" altLang="en-US" sz="2400" dirty="0"/>
              <a:t>請寫出 </a:t>
            </a:r>
            <a:r>
              <a:rPr lang="en-US" altLang="zh-TW" sz="2400" dirty="0"/>
              <a:t>(a), (b) </a:t>
            </a:r>
            <a:r>
              <a:rPr lang="zh-TW" altLang="en-US" sz="2400" dirty="0"/>
              <a:t>現象在各自在 </a:t>
            </a:r>
            <a:r>
              <a:rPr lang="en-US" altLang="zh-TW" sz="2400" dirty="0"/>
              <a:t>“5V”</a:t>
            </a:r>
            <a:r>
              <a:rPr lang="zh-TW" altLang="en-US" sz="2400" dirty="0"/>
              <a:t> 中最符合的性質</a:t>
            </a:r>
            <a:r>
              <a:rPr lang="en-US" altLang="zh-TW" sz="2400" dirty="0"/>
              <a:t>?</a:t>
            </a:r>
            <a:r>
              <a:rPr lang="zh-TW" altLang="en-US" sz="2400" dirty="0"/>
              <a:t> </a:t>
            </a:r>
            <a:endParaRPr lang="en-US" altLang="zh-TW" sz="2400" dirty="0"/>
          </a:p>
          <a:p>
            <a:pPr marL="0" indent="0">
              <a:buNone/>
            </a:pPr>
            <a:r>
              <a:rPr lang="en-US" altLang="zh-TW" sz="2400" dirty="0"/>
              <a:t>	(a) </a:t>
            </a:r>
            <a:r>
              <a:rPr lang="zh-TW" altLang="en-US" sz="2400" dirty="0"/>
              <a:t>取得基因體資訊的成本下降，基因體相關研究的樣本數變大，每次研究所面</a:t>
            </a:r>
            <a:r>
              <a:rPr lang="en-US" altLang="zh-TW" sz="2400" dirty="0"/>
              <a:t>	</a:t>
            </a:r>
            <a:r>
              <a:rPr lang="zh-TW" altLang="en-US" sz="2400" dirty="0"/>
              <a:t>對的資料量也變得很大。</a:t>
            </a:r>
            <a:r>
              <a:rPr lang="en-US" altLang="zh-TW" sz="2400" dirty="0"/>
              <a:t> </a:t>
            </a:r>
          </a:p>
          <a:p>
            <a:pPr marL="0" indent="0">
              <a:buNone/>
            </a:pPr>
            <a:r>
              <a:rPr lang="en-US" altLang="zh-TW" sz="2400" dirty="0"/>
              <a:t>	(b) </a:t>
            </a:r>
            <a:r>
              <a:rPr lang="zh-TW" altLang="en-US" sz="2400" dirty="0"/>
              <a:t>基因體資料在分析前，常有嚴格的資料清理流程，增加資料可靠度，也進一</a:t>
            </a:r>
            <a:r>
              <a:rPr lang="en-US" altLang="zh-TW" sz="2400" dirty="0"/>
              <a:t>	</a:t>
            </a:r>
            <a:r>
              <a:rPr lang="zh-TW" altLang="en-US" sz="2400" dirty="0"/>
              <a:t>步增加所得到研究成果的正確性。</a:t>
            </a:r>
            <a:endParaRPr lang="en-US" altLang="zh-TW" sz="2400" dirty="0"/>
          </a:p>
          <a:p>
            <a:pPr marL="0" indent="0">
              <a:buNone/>
            </a:pPr>
            <a:endParaRPr lang="en-US" altLang="zh-TW" sz="2400" dirty="0"/>
          </a:p>
          <a:p>
            <a:pPr marL="457200" indent="-457200">
              <a:buAutoNum type="arabicPeriod" startAt="3"/>
            </a:pPr>
            <a:r>
              <a:rPr lang="zh-TW" altLang="en-US" sz="2400" dirty="0"/>
              <a:t>假設我們將進行一個全基因體關聯性分析</a:t>
            </a:r>
            <a:r>
              <a:rPr lang="en-US" altLang="zh-TW" sz="2400" dirty="0"/>
              <a:t> (GWAS), </a:t>
            </a:r>
            <a:r>
              <a:rPr lang="zh-TW" altLang="en-US" sz="2400" dirty="0"/>
              <a:t>在這個分析中，我們收集了</a:t>
            </a:r>
            <a:r>
              <a:rPr lang="en-US" altLang="zh-TW" sz="2400" dirty="0"/>
              <a:t> 600,000 </a:t>
            </a:r>
            <a:r>
              <a:rPr lang="zh-TW" altLang="en-US" sz="2400" dirty="0"/>
              <a:t>個基因位點  </a:t>
            </a:r>
            <a:r>
              <a:rPr lang="en-US" altLang="zh-TW" sz="2400" dirty="0"/>
              <a:t>(SNPs)</a:t>
            </a:r>
            <a:r>
              <a:rPr lang="zh-TW" altLang="en-US" sz="2400" dirty="0"/>
              <a:t>，我們想要找出和乳癌的發生相關的基因位點 </a:t>
            </a:r>
            <a:r>
              <a:rPr lang="en-US" altLang="zh-TW" sz="2400" dirty="0"/>
              <a:t>(SNPs)</a:t>
            </a:r>
            <a:r>
              <a:rPr lang="zh-TW" altLang="en-US" sz="2400" dirty="0"/>
              <a:t>。請問在這項研究中，</a:t>
            </a:r>
            <a:r>
              <a:rPr lang="en-US" altLang="zh-TW" sz="2400" dirty="0"/>
              <a:t>p-value </a:t>
            </a:r>
            <a:r>
              <a:rPr lang="zh-TW" altLang="en-US" sz="2400" dirty="0"/>
              <a:t>門檻 </a:t>
            </a:r>
            <a:r>
              <a:rPr lang="en-US" altLang="zh-TW" sz="2400" dirty="0"/>
              <a:t>(threshold) </a:t>
            </a:r>
            <a:r>
              <a:rPr lang="zh-TW" altLang="en-US" sz="2400" dirty="0"/>
              <a:t>為何</a:t>
            </a:r>
            <a:r>
              <a:rPr lang="en-US" altLang="zh-TW" sz="2400" dirty="0"/>
              <a:t>?</a:t>
            </a:r>
            <a:r>
              <a:rPr lang="zh-TW" altLang="en-US" sz="2400" dirty="0"/>
              <a:t> </a:t>
            </a:r>
            <a:r>
              <a:rPr lang="en-US" altLang="zh-TW" sz="2400" dirty="0"/>
              <a:t>(</a:t>
            </a:r>
            <a:r>
              <a:rPr lang="zh-TW" altLang="en-US" sz="2400" dirty="0"/>
              <a:t>利用 </a:t>
            </a:r>
            <a:r>
              <a:rPr lang="en-US" altLang="zh-TW" sz="2400" dirty="0"/>
              <a:t>Bonferroni correction)</a:t>
            </a:r>
          </a:p>
          <a:p>
            <a:pPr marL="457200" indent="-457200">
              <a:buAutoNum type="arabicPeriod" startAt="3"/>
            </a:pPr>
            <a:endParaRPr lang="en-US" altLang="zh-TW" sz="2400" dirty="0"/>
          </a:p>
          <a:p>
            <a:pPr marL="457200" indent="-457200">
              <a:buAutoNum type="arabicPeriod" startAt="3"/>
            </a:pPr>
            <a:r>
              <a:rPr lang="zh-TW" altLang="en-US" sz="2400" dirty="0"/>
              <a:t>主成分分析</a:t>
            </a:r>
            <a:r>
              <a:rPr lang="en-US" altLang="zh-TW" sz="2400" dirty="0"/>
              <a:t>(PCA)</a:t>
            </a:r>
            <a:r>
              <a:rPr lang="zh-TW" altLang="en-US" sz="2400" dirty="0"/>
              <a:t> 屬於監督式學習 </a:t>
            </a:r>
            <a:r>
              <a:rPr lang="en-US" altLang="zh-TW" sz="2400" dirty="0"/>
              <a:t>(Supervised learning) </a:t>
            </a:r>
            <a:r>
              <a:rPr lang="zh-TW" altLang="en-US" sz="2400" dirty="0"/>
              <a:t>或非監督式學習</a:t>
            </a:r>
            <a:r>
              <a:rPr lang="en-US" altLang="zh-TW" sz="2400" dirty="0"/>
              <a:t>(Unsupervised learning)</a:t>
            </a:r>
            <a:r>
              <a:rPr lang="zh-TW" altLang="en-US" sz="2400" dirty="0"/>
              <a:t> </a:t>
            </a:r>
            <a:r>
              <a:rPr lang="en-US" altLang="zh-TW" sz="2400" dirty="0"/>
              <a:t>?</a:t>
            </a:r>
          </a:p>
          <a:p>
            <a:pPr marL="0" indent="0">
              <a:buNone/>
            </a:pPr>
            <a:endParaRPr lang="en-US" altLang="zh-TW" sz="2400" dirty="0"/>
          </a:p>
        </p:txBody>
      </p:sp>
      <p:sp>
        <p:nvSpPr>
          <p:cNvPr id="4" name="投影片編號版面配置區 3">
            <a:extLst>
              <a:ext uri="{FF2B5EF4-FFF2-40B4-BE49-F238E27FC236}">
                <a16:creationId xmlns:a16="http://schemas.microsoft.com/office/drawing/2014/main" id="{A681E54C-5FB4-45C1-A327-B007EDE7303E}"/>
              </a:ext>
            </a:extLst>
          </p:cNvPr>
          <p:cNvSpPr>
            <a:spLocks noGrp="1"/>
          </p:cNvSpPr>
          <p:nvPr>
            <p:ph type="sldNum" sz="quarter" idx="12"/>
          </p:nvPr>
        </p:nvSpPr>
        <p:spPr/>
        <p:txBody>
          <a:bodyPr/>
          <a:lstStyle/>
          <a:p>
            <a:fld id="{AFF67DF2-A695-4DA4-8418-C2857ABA0B13}" type="slidenum">
              <a:rPr lang="zh-TW" altLang="en-US" smtClean="0"/>
              <a:t>57</a:t>
            </a:fld>
            <a:endParaRPr lang="zh-TW" altLang="en-US"/>
          </a:p>
        </p:txBody>
      </p:sp>
    </p:spTree>
    <p:extLst>
      <p:ext uri="{BB962C8B-B14F-4D97-AF65-F5344CB8AC3E}">
        <p14:creationId xmlns:p14="http://schemas.microsoft.com/office/powerpoint/2010/main" val="37220874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10983C-F254-4340-BC54-3D4FF003303F}"/>
              </a:ext>
            </a:extLst>
          </p:cNvPr>
          <p:cNvSpPr txBox="1"/>
          <p:nvPr/>
        </p:nvSpPr>
        <p:spPr>
          <a:xfrm>
            <a:off x="399790" y="22097"/>
            <a:ext cx="11382375" cy="605294"/>
          </a:xfrm>
          <a:prstGeom prst="rect">
            <a:avLst/>
          </a:prstGeom>
          <a:noFill/>
        </p:spPr>
        <p:txBody>
          <a:bodyPr wrap="square"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2102A"/>
                </a:solidFill>
                <a:effectLst/>
                <a:uLnTx/>
                <a:uFillTx/>
                <a:latin typeface="Arial" panose="020B0604020202020204" pitchFamily="34" charset="0"/>
                <a:ea typeface="+mn-ea"/>
                <a:cs typeface="Arial" panose="020B0604020202020204" pitchFamily="34" charset="0"/>
              </a:rPr>
              <a:t>Two </a:t>
            </a:r>
            <a:r>
              <a:rPr lang="en-US" sz="4000" b="1" dirty="0">
                <a:solidFill>
                  <a:srgbClr val="02102A"/>
                </a:solidFill>
                <a:latin typeface="Arial" panose="020B0604020202020204" pitchFamily="34" charset="0"/>
                <a:cs typeface="Arial" panose="020B0604020202020204" pitchFamily="34" charset="0"/>
              </a:rPr>
              <a:t>Major </a:t>
            </a:r>
            <a:r>
              <a:rPr kumimoji="0" lang="en-US" sz="4000" b="1" i="0" u="none" strike="noStrike" kern="1200" cap="none" spc="0" normalizeH="0" baseline="0" noProof="0" dirty="0">
                <a:ln>
                  <a:noFill/>
                </a:ln>
                <a:solidFill>
                  <a:srgbClr val="02102A"/>
                </a:solidFill>
                <a:effectLst/>
                <a:uLnTx/>
                <a:uFillTx/>
                <a:latin typeface="Arial" panose="020B0604020202020204" pitchFamily="34" charset="0"/>
                <a:ea typeface="+mn-ea"/>
                <a:cs typeface="Arial" panose="020B0604020202020204" pitchFamily="34" charset="0"/>
              </a:rPr>
              <a:t>Protagonists(</a:t>
            </a:r>
            <a:r>
              <a:rPr kumimoji="0" lang="zh-TW" altLang="en-US" sz="4000" b="1" i="0" u="none" strike="noStrike" kern="1200" cap="none" spc="0" normalizeH="0" baseline="0" noProof="0" dirty="0">
                <a:ln>
                  <a:noFill/>
                </a:ln>
                <a:solidFill>
                  <a:srgbClr val="02102A"/>
                </a:solidFill>
                <a:effectLst/>
                <a:uLnTx/>
                <a:uFillTx/>
                <a:latin typeface="Arial" panose="020B0604020202020204" pitchFamily="34" charset="0"/>
                <a:ea typeface="+mn-ea"/>
                <a:cs typeface="Arial" panose="020B0604020202020204" pitchFamily="34" charset="0"/>
              </a:rPr>
              <a:t>主角</a:t>
            </a:r>
            <a:r>
              <a:rPr kumimoji="0" lang="en-US" altLang="zh-TW" sz="4000" b="1" i="0" u="none" strike="noStrike" kern="1200" cap="none" spc="0" normalizeH="0" baseline="0" noProof="0" dirty="0">
                <a:ln>
                  <a:noFill/>
                </a:ln>
                <a:solidFill>
                  <a:srgbClr val="02102A"/>
                </a:solidFill>
                <a:effectLst/>
                <a:uLnTx/>
                <a:uFillTx/>
                <a:latin typeface="Arial" panose="020B0604020202020204" pitchFamily="34" charset="0"/>
                <a:ea typeface="+mn-ea"/>
                <a:cs typeface="Arial" panose="020B0604020202020204" pitchFamily="34" charset="0"/>
              </a:rPr>
              <a:t>)</a:t>
            </a:r>
            <a:r>
              <a:rPr kumimoji="0" lang="en-US" sz="4000" b="1" i="0" u="none" strike="noStrike" kern="1200" cap="none" spc="0" normalizeH="0" baseline="0" noProof="0" dirty="0">
                <a:ln>
                  <a:noFill/>
                </a:ln>
                <a:solidFill>
                  <a:srgbClr val="02102A"/>
                </a:solidFill>
                <a:effectLst/>
                <a:uLnTx/>
                <a:uFillTx/>
                <a:latin typeface="Arial" panose="020B0604020202020204" pitchFamily="34" charset="0"/>
                <a:ea typeface="+mn-ea"/>
                <a:cs typeface="Arial" panose="020B0604020202020204" pitchFamily="34" charset="0"/>
              </a:rPr>
              <a:t> of HGP Drama</a:t>
            </a:r>
          </a:p>
        </p:txBody>
      </p:sp>
      <p:pic>
        <p:nvPicPr>
          <p:cNvPr id="5" name="Picture 2">
            <a:extLst>
              <a:ext uri="{FF2B5EF4-FFF2-40B4-BE49-F238E27FC236}">
                <a16:creationId xmlns:a16="http://schemas.microsoft.com/office/drawing/2014/main" id="{D9D1F083-FC5D-4040-8CB2-D4CBEACEE075}"/>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367" r="39294" b="23668"/>
          <a:stretch/>
        </p:blipFill>
        <p:spPr bwMode="auto">
          <a:xfrm>
            <a:off x="536673" y="1285392"/>
            <a:ext cx="3294897" cy="270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a:extLst>
              <a:ext uri="{FF2B5EF4-FFF2-40B4-BE49-F238E27FC236}">
                <a16:creationId xmlns:a16="http://schemas.microsoft.com/office/drawing/2014/main" id="{8ED1BDA5-6985-469C-A5D1-817173730FB3}"/>
              </a:ext>
            </a:extLst>
          </p:cNvPr>
          <p:cNvPicPr>
            <a:picLocks noChangeAspect="1" noChangeArrowheads="1"/>
          </p:cNvPicPr>
          <p:nvPr/>
        </p:nvPicPr>
        <p:blipFill>
          <a:blip r:embed="rId4" cstate="print">
            <a:lum bright="-20000" contrast="20000"/>
            <a:extLst>
              <a:ext uri="{28A0092B-C50C-407E-A947-70E740481C1C}">
                <a14:useLocalDpi xmlns:a14="http://schemas.microsoft.com/office/drawing/2010/main" val="0"/>
              </a:ext>
            </a:extLst>
          </a:blip>
          <a:srcRect/>
          <a:stretch>
            <a:fillRect/>
          </a:stretch>
        </p:blipFill>
        <p:spPr bwMode="auto">
          <a:xfrm>
            <a:off x="9468157" y="1285392"/>
            <a:ext cx="1920899" cy="270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FC977A92-7D45-4A82-867D-5D5FF503C115}"/>
              </a:ext>
            </a:extLst>
          </p:cNvPr>
          <p:cNvPicPr>
            <a:picLocks noChangeAspect="1" noChangeArrowheads="1"/>
          </p:cNvPicPr>
          <p:nvPr/>
        </p:nvPicPr>
        <p:blipFill>
          <a:blip r:embed="rId5" cstate="print">
            <a:lum bright="10000"/>
            <a:extLst>
              <a:ext uri="{28A0092B-C50C-407E-A947-70E740481C1C}">
                <a14:useLocalDpi xmlns:a14="http://schemas.microsoft.com/office/drawing/2010/main" val="0"/>
              </a:ext>
            </a:extLst>
          </a:blip>
          <a:srcRect/>
          <a:stretch>
            <a:fillRect/>
          </a:stretch>
        </p:blipFill>
        <p:spPr bwMode="auto">
          <a:xfrm>
            <a:off x="7216072" y="1285392"/>
            <a:ext cx="2193081" cy="270831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Qr code&#10;&#10;Description automatically generated">
            <a:extLst>
              <a:ext uri="{FF2B5EF4-FFF2-40B4-BE49-F238E27FC236}">
                <a16:creationId xmlns:a16="http://schemas.microsoft.com/office/drawing/2014/main" id="{615970B8-FAA9-491D-A952-F7EB364104F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92001" y="4177102"/>
            <a:ext cx="2011125" cy="2708315"/>
          </a:xfrm>
          <a:prstGeom prst="rect">
            <a:avLst/>
          </a:prstGeom>
        </p:spPr>
      </p:pic>
      <p:pic>
        <p:nvPicPr>
          <p:cNvPr id="9" name="Picture 6" descr="Picture 6">
            <a:extLst>
              <a:ext uri="{FF2B5EF4-FFF2-40B4-BE49-F238E27FC236}">
                <a16:creationId xmlns:a16="http://schemas.microsoft.com/office/drawing/2014/main" id="{4F0AD1E0-0A0D-4352-83C6-AB919FDEA01C}"/>
              </a:ext>
            </a:extLst>
          </p:cNvPr>
          <p:cNvPicPr>
            <a:picLocks noChangeAspect="1"/>
          </p:cNvPicPr>
          <p:nvPr/>
        </p:nvPicPr>
        <p:blipFill>
          <a:blip r:embed="rId7"/>
          <a:stretch>
            <a:fillRect/>
          </a:stretch>
        </p:blipFill>
        <p:spPr>
          <a:xfrm>
            <a:off x="7216072" y="4126109"/>
            <a:ext cx="1760405" cy="2708315"/>
          </a:xfrm>
          <a:prstGeom prst="rect">
            <a:avLst/>
          </a:prstGeom>
          <a:ln w="12700">
            <a:miter lim="400000"/>
          </a:ln>
        </p:spPr>
      </p:pic>
      <p:pic>
        <p:nvPicPr>
          <p:cNvPr id="10" name="Picture 10" descr="Picture 10">
            <a:extLst>
              <a:ext uri="{FF2B5EF4-FFF2-40B4-BE49-F238E27FC236}">
                <a16:creationId xmlns:a16="http://schemas.microsoft.com/office/drawing/2014/main" id="{6A3306FF-744A-48F3-84AE-9D3F94941509}"/>
              </a:ext>
            </a:extLst>
          </p:cNvPr>
          <p:cNvPicPr>
            <a:picLocks noChangeAspect="1"/>
          </p:cNvPicPr>
          <p:nvPr/>
        </p:nvPicPr>
        <p:blipFill>
          <a:blip r:embed="rId8"/>
          <a:stretch>
            <a:fillRect/>
          </a:stretch>
        </p:blipFill>
        <p:spPr>
          <a:xfrm>
            <a:off x="536673" y="4126109"/>
            <a:ext cx="1816553" cy="2708315"/>
          </a:xfrm>
          <a:prstGeom prst="rect">
            <a:avLst/>
          </a:prstGeom>
          <a:ln w="12700">
            <a:miter lim="400000"/>
          </a:ln>
        </p:spPr>
      </p:pic>
      <p:pic>
        <p:nvPicPr>
          <p:cNvPr id="12" name="Picture 8">
            <a:extLst>
              <a:ext uri="{FF2B5EF4-FFF2-40B4-BE49-F238E27FC236}">
                <a16:creationId xmlns:a16="http://schemas.microsoft.com/office/drawing/2014/main" id="{AB372ED7-AB58-42D2-9DAC-19BF797D25F1}"/>
              </a:ext>
            </a:extLst>
          </p:cNvPr>
          <p:cNvPicPr>
            <a:picLocks noChangeAspect="1" noChangeArrowheads="1"/>
          </p:cNvPicPr>
          <p:nvPr/>
        </p:nvPicPr>
        <p:blipFill>
          <a:blip r:embed="rId9" cstate="print">
            <a:lum bright="-10000" contrast="20000"/>
            <a:extLst>
              <a:ext uri="{28A0092B-C50C-407E-A947-70E740481C1C}">
                <a14:useLocalDpi xmlns:a14="http://schemas.microsoft.com/office/drawing/2010/main" val="0"/>
              </a:ext>
            </a:extLst>
          </a:blip>
          <a:srcRect l="3952" t="29182" r="3952" b="2919"/>
          <a:stretch>
            <a:fillRect/>
          </a:stretch>
        </p:blipFill>
        <p:spPr bwMode="auto">
          <a:xfrm>
            <a:off x="2988834" y="4126109"/>
            <a:ext cx="2713232" cy="2708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26">
            <a:extLst>
              <a:ext uri="{FF2B5EF4-FFF2-40B4-BE49-F238E27FC236}">
                <a16:creationId xmlns:a16="http://schemas.microsoft.com/office/drawing/2014/main" id="{A6A4FC10-0075-4C32-AE88-00282F91FCF5}"/>
              </a:ext>
            </a:extLst>
          </p:cNvPr>
          <p:cNvPicPr>
            <a:picLocks noChangeAspect="1" noChangeArrowheads="1"/>
          </p:cNvPicPr>
          <p:nvPr/>
        </p:nvPicPr>
        <p:blipFill>
          <a:blip r:embed="rId10" cstate="print">
            <a:lum bright="-24000" contrast="16000"/>
            <a:extLst>
              <a:ext uri="{28A0092B-C50C-407E-A947-70E740481C1C}">
                <a14:useLocalDpi xmlns:a14="http://schemas.microsoft.com/office/drawing/2010/main" val="0"/>
              </a:ext>
            </a:extLst>
          </a:blip>
          <a:srcRect/>
          <a:stretch>
            <a:fillRect/>
          </a:stretch>
        </p:blipFill>
        <p:spPr bwMode="auto">
          <a:xfrm>
            <a:off x="3874047" y="1285391"/>
            <a:ext cx="1825998" cy="2708315"/>
          </a:xfrm>
          <a:prstGeom prst="rect">
            <a:avLst/>
          </a:prstGeom>
          <a:noFill/>
          <a:ln w="63500">
            <a:noFill/>
            <a:miter lim="800000"/>
            <a:headEnd/>
            <a:tailEnd/>
          </a:ln>
          <a:extLst>
            <a:ext uri="{909E8E84-426E-40DD-AFC4-6F175D3DCCD1}">
              <a14:hiddenFill xmlns:a14="http://schemas.microsoft.com/office/drawing/2010/main">
                <a:solidFill>
                  <a:srgbClr val="FFFFFF"/>
                </a:solidFill>
              </a14:hiddenFill>
            </a:ext>
          </a:extLst>
        </p:spPr>
      </p:pic>
      <p:sp>
        <p:nvSpPr>
          <p:cNvPr id="13" name="Text Box 1032">
            <a:extLst>
              <a:ext uri="{FF2B5EF4-FFF2-40B4-BE49-F238E27FC236}">
                <a16:creationId xmlns:a16="http://schemas.microsoft.com/office/drawing/2014/main" id="{6F6E8D44-2537-4820-AA25-7A40299CF015}"/>
              </a:ext>
            </a:extLst>
          </p:cNvPr>
          <p:cNvSpPr txBox="1">
            <a:spLocks noChangeArrowheads="1"/>
          </p:cNvSpPr>
          <p:nvPr/>
        </p:nvSpPr>
        <p:spPr bwMode="auto">
          <a:xfrm>
            <a:off x="419493" y="709003"/>
            <a:ext cx="276069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sng"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rPr>
              <a:t>Francis Collins</a:t>
            </a:r>
          </a:p>
        </p:txBody>
      </p:sp>
      <p:sp>
        <p:nvSpPr>
          <p:cNvPr id="17" name="Text Box 1032">
            <a:extLst>
              <a:ext uri="{FF2B5EF4-FFF2-40B4-BE49-F238E27FC236}">
                <a16:creationId xmlns:a16="http://schemas.microsoft.com/office/drawing/2014/main" id="{E8B2FC01-431B-4B15-B101-255B57FD8167}"/>
              </a:ext>
            </a:extLst>
          </p:cNvPr>
          <p:cNvSpPr txBox="1">
            <a:spLocks noChangeArrowheads="1"/>
          </p:cNvSpPr>
          <p:nvPr/>
        </p:nvSpPr>
        <p:spPr bwMode="auto">
          <a:xfrm>
            <a:off x="6642546" y="709003"/>
            <a:ext cx="230165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sng"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rPr>
              <a:t>Craig Venter</a:t>
            </a:r>
          </a:p>
        </p:txBody>
      </p:sp>
      <p:sp>
        <p:nvSpPr>
          <p:cNvPr id="2" name="投影片編號版面配置區 1">
            <a:extLst>
              <a:ext uri="{FF2B5EF4-FFF2-40B4-BE49-F238E27FC236}">
                <a16:creationId xmlns:a16="http://schemas.microsoft.com/office/drawing/2014/main" id="{13AF456E-9546-452D-AF1D-24601E493FB2}"/>
              </a:ext>
            </a:extLst>
          </p:cNvPr>
          <p:cNvSpPr>
            <a:spLocks noGrp="1"/>
          </p:cNvSpPr>
          <p:nvPr>
            <p:ph type="sldNum" sz="quarter" idx="2"/>
          </p:nvPr>
        </p:nvSpPr>
        <p:spPr/>
        <p:txBody>
          <a:bodyPr/>
          <a:lstStyle/>
          <a:p>
            <a:fld id="{86CB4B4D-7CA3-9044-876B-883B54F8677D}" type="slidenum">
              <a:rPr lang="en-US" altLang="zh-TW" smtClean="0"/>
              <a:t>6</a:t>
            </a:fld>
            <a:endParaRPr lang="zh-TW" altLang="en-US"/>
          </a:p>
        </p:txBody>
      </p:sp>
    </p:spTree>
    <p:extLst>
      <p:ext uri="{BB962C8B-B14F-4D97-AF65-F5344CB8AC3E}">
        <p14:creationId xmlns:p14="http://schemas.microsoft.com/office/powerpoint/2010/main" val="131574462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圖片">
            <a:extLst>
              <a:ext uri="{FF2B5EF4-FFF2-40B4-BE49-F238E27FC236}">
                <a16:creationId xmlns:a16="http://schemas.microsoft.com/office/drawing/2014/main" id="{AB229361-72D7-655D-F0D2-2E5637DE41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400050"/>
            <a:ext cx="8782050" cy="60579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a:extLst>
              <a:ext uri="{FF2B5EF4-FFF2-40B4-BE49-F238E27FC236}">
                <a16:creationId xmlns:a16="http://schemas.microsoft.com/office/drawing/2014/main" id="{23C817AD-FE2F-3CB9-5FDF-50654CCDFB77}"/>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900" t="10832" r="28392" b="11916"/>
          <a:stretch/>
        </p:blipFill>
        <p:spPr bwMode="auto">
          <a:xfrm>
            <a:off x="620784" y="3702247"/>
            <a:ext cx="3487003" cy="308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Francis Collins and Craig Venter shake hands at a podium while Bill Clinton looks on and applauds during a press conference">
            <a:extLst>
              <a:ext uri="{FF2B5EF4-FFF2-40B4-BE49-F238E27FC236}">
                <a16:creationId xmlns:a16="http://schemas.microsoft.com/office/drawing/2014/main" id="{4750EEB9-FCB2-3F97-DD6C-E0BCE92935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40" y="2273417"/>
            <a:ext cx="3064451" cy="2106810"/>
          </a:xfrm>
          <a:prstGeom prst="rect">
            <a:avLst/>
          </a:prstGeom>
          <a:noFill/>
          <a:extLst>
            <a:ext uri="{909E8E84-426E-40DD-AFC4-6F175D3DCCD1}">
              <a14:hiddenFill xmlns:a14="http://schemas.microsoft.com/office/drawing/2010/main">
                <a:solidFill>
                  <a:srgbClr val="FFFFFF"/>
                </a:solidFill>
              </a14:hiddenFill>
            </a:ext>
          </a:extLst>
        </p:spPr>
      </p:pic>
      <p:sp>
        <p:nvSpPr>
          <p:cNvPr id="4" name="投影片編號版面配置區 3">
            <a:extLst>
              <a:ext uri="{FF2B5EF4-FFF2-40B4-BE49-F238E27FC236}">
                <a16:creationId xmlns:a16="http://schemas.microsoft.com/office/drawing/2014/main" id="{E93B572F-D6EA-46F6-B71B-83A297786D4C}"/>
              </a:ext>
            </a:extLst>
          </p:cNvPr>
          <p:cNvSpPr>
            <a:spLocks noGrp="1"/>
          </p:cNvSpPr>
          <p:nvPr>
            <p:ph type="sldNum" sz="quarter" idx="12"/>
          </p:nvPr>
        </p:nvSpPr>
        <p:spPr/>
        <p:txBody>
          <a:bodyPr/>
          <a:lstStyle/>
          <a:p>
            <a:fld id="{AFF67DF2-A695-4DA4-8418-C2857ABA0B13}" type="slidenum">
              <a:rPr lang="zh-TW" altLang="en-US" smtClean="0"/>
              <a:t>7</a:t>
            </a:fld>
            <a:endParaRPr lang="zh-TW" altLang="en-US"/>
          </a:p>
        </p:txBody>
      </p:sp>
    </p:spTree>
    <p:extLst>
      <p:ext uri="{BB962C8B-B14F-4D97-AF65-F5344CB8AC3E}">
        <p14:creationId xmlns:p14="http://schemas.microsoft.com/office/powerpoint/2010/main" val="1215638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12802" name="Text Box 2">
            <a:extLst>
              <a:ext uri="{FF2B5EF4-FFF2-40B4-BE49-F238E27FC236}">
                <a16:creationId xmlns:a16="http://schemas.microsoft.com/office/drawing/2014/main" id="{099A17ED-BEAE-40CF-91D9-3C39B10E33EE}"/>
              </a:ext>
            </a:extLst>
          </p:cNvPr>
          <p:cNvSpPr txBox="1">
            <a:spLocks noChangeArrowheads="1"/>
          </p:cNvSpPr>
          <p:nvPr/>
        </p:nvSpPr>
        <p:spPr bwMode="auto">
          <a:xfrm>
            <a:off x="231152" y="-76527"/>
            <a:ext cx="11697433"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4000" b="1" i="0" u="none" strike="noStrike" kern="1200" cap="none" spc="0" normalizeH="0" baseline="0" noProof="0" dirty="0">
                <a:ln>
                  <a:noFill/>
                </a:ln>
                <a:effectLst/>
                <a:uLnTx/>
                <a:uFillTx/>
                <a:latin typeface="Arial" panose="020B0604020202020204" pitchFamily="34" charset="0"/>
                <a:cs typeface="Arial" panose="020B0604020202020204" pitchFamily="34" charset="0"/>
              </a:rPr>
              <a:t>Generating the First Human Genome Sequence</a:t>
            </a:r>
            <a:endParaRPr kumimoji="0" lang="en-US" altLang="en-US" sz="4000" b="0"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grpSp>
        <p:nvGrpSpPr>
          <p:cNvPr id="1612803" name="Group 3">
            <a:extLst>
              <a:ext uri="{FF2B5EF4-FFF2-40B4-BE49-F238E27FC236}">
                <a16:creationId xmlns:a16="http://schemas.microsoft.com/office/drawing/2014/main" id="{0350D270-173E-4CEF-8A73-9BF4A0BBFE25}"/>
              </a:ext>
            </a:extLst>
          </p:cNvPr>
          <p:cNvGrpSpPr>
            <a:grpSpLocks noChangeAspect="1"/>
          </p:cNvGrpSpPr>
          <p:nvPr/>
        </p:nvGrpSpPr>
        <p:grpSpPr bwMode="auto">
          <a:xfrm>
            <a:off x="170551" y="807221"/>
            <a:ext cx="2513422" cy="3657600"/>
            <a:chOff x="1884" y="631"/>
            <a:chExt cx="2668" cy="3455"/>
          </a:xfrm>
        </p:grpSpPr>
        <p:pic>
          <p:nvPicPr>
            <p:cNvPr id="1612804" name="Picture 4">
              <a:extLst>
                <a:ext uri="{FF2B5EF4-FFF2-40B4-BE49-F238E27FC236}">
                  <a16:creationId xmlns:a16="http://schemas.microsoft.com/office/drawing/2014/main" id="{C736804C-C505-4076-950A-61481AA774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t="3317" r="2531" b="4793"/>
            <a:stretch>
              <a:fillRect/>
            </a:stretch>
          </p:blipFill>
          <p:spPr bwMode="auto">
            <a:xfrm>
              <a:off x="1884" y="631"/>
              <a:ext cx="2668" cy="3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12805" name="Rectangle 5">
              <a:extLst>
                <a:ext uri="{FF2B5EF4-FFF2-40B4-BE49-F238E27FC236}">
                  <a16:creationId xmlns:a16="http://schemas.microsoft.com/office/drawing/2014/main" id="{AD83BE6A-F111-4E1A-9567-B84827D882FD}"/>
                </a:ext>
              </a:extLst>
            </p:cNvPr>
            <p:cNvSpPr>
              <a:spLocks noChangeArrowheads="1"/>
            </p:cNvSpPr>
            <p:nvPr/>
          </p:nvSpPr>
          <p:spPr bwMode="auto">
            <a:xfrm>
              <a:off x="2004" y="638"/>
              <a:ext cx="161" cy="1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000" b="1"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19" name="Text Box 9">
            <a:extLst>
              <a:ext uri="{FF2B5EF4-FFF2-40B4-BE49-F238E27FC236}">
                <a16:creationId xmlns:a16="http://schemas.microsoft.com/office/drawing/2014/main" id="{8E630DA6-6421-4290-9436-C746F2E708DE}"/>
              </a:ext>
            </a:extLst>
          </p:cNvPr>
          <p:cNvSpPr txBox="1">
            <a:spLocks noChangeArrowheads="1"/>
          </p:cNvSpPr>
          <p:nvPr/>
        </p:nvSpPr>
        <p:spPr bwMode="auto">
          <a:xfrm>
            <a:off x="193975" y="4408307"/>
            <a:ext cx="246657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b="1" i="0" u="sng" strike="noStrike" kern="1200" cap="none" spc="0" normalizeH="0" baseline="0" noProof="0" dirty="0">
                <a:ln>
                  <a:noFill/>
                </a:ln>
                <a:effectLst/>
                <a:uLnTx/>
                <a:uFillTx/>
                <a:latin typeface="Arial" panose="020B0604020202020204" pitchFamily="34" charset="0"/>
                <a:cs typeface="Arial" panose="020B0604020202020204" pitchFamily="34" charset="0"/>
              </a:rPr>
              <a:t>Initial</a:t>
            </a:r>
            <a:r>
              <a:rPr kumimoji="0" lang="en-US" altLang="en-US" b="1" i="0" u="none" strike="noStrike" kern="1200" cap="none" spc="0" normalizeH="0" baseline="0" noProof="0" dirty="0">
                <a:ln>
                  <a:noFill/>
                </a:ln>
                <a:effectLst/>
                <a:uLnTx/>
                <a:uFillTx/>
                <a:latin typeface="Arial" panose="020B0604020202020204" pitchFamily="34" charset="0"/>
                <a:cs typeface="Arial" panose="020B0604020202020204" pitchFamily="34" charset="0"/>
              </a:rPr>
              <a:t> HGP Plan</a:t>
            </a:r>
          </a:p>
        </p:txBody>
      </p:sp>
      <p:pic>
        <p:nvPicPr>
          <p:cNvPr id="10" name="Picture 9">
            <a:extLst>
              <a:ext uri="{FF2B5EF4-FFF2-40B4-BE49-F238E27FC236}">
                <a16:creationId xmlns:a16="http://schemas.microsoft.com/office/drawing/2014/main" id="{B0DAD1D1-77CD-459E-B221-8304A4625AEC}"/>
              </a:ext>
            </a:extLst>
          </p:cNvPr>
          <p:cNvPicPr>
            <a:picLocks noChangeAspect="1"/>
          </p:cNvPicPr>
          <p:nvPr/>
        </p:nvPicPr>
        <p:blipFill rotWithShape="1">
          <a:blip r:embed="rId4"/>
          <a:srcRect l="6655" r="9186"/>
          <a:stretch/>
        </p:blipFill>
        <p:spPr>
          <a:xfrm>
            <a:off x="7483428" y="1313679"/>
            <a:ext cx="4670090" cy="3118621"/>
          </a:xfrm>
          <a:prstGeom prst="rect">
            <a:avLst/>
          </a:prstGeom>
        </p:spPr>
      </p:pic>
      <p:sp>
        <p:nvSpPr>
          <p:cNvPr id="11" name="Text Box 9">
            <a:extLst>
              <a:ext uri="{FF2B5EF4-FFF2-40B4-BE49-F238E27FC236}">
                <a16:creationId xmlns:a16="http://schemas.microsoft.com/office/drawing/2014/main" id="{082BE308-77D6-44F5-B9B1-289E44AB0CFE}"/>
              </a:ext>
            </a:extLst>
          </p:cNvPr>
          <p:cNvSpPr txBox="1">
            <a:spLocks noChangeArrowheads="1"/>
          </p:cNvSpPr>
          <p:nvPr/>
        </p:nvSpPr>
        <p:spPr bwMode="auto">
          <a:xfrm>
            <a:off x="3446735" y="4408307"/>
            <a:ext cx="30909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b="1" dirty="0">
                <a:latin typeface="Arial" panose="020B0604020202020204" pitchFamily="34" charset="0"/>
                <a:cs typeface="Arial" panose="020B0604020202020204" pitchFamily="34" charset="0"/>
              </a:rPr>
              <a:t>Automation &amp; Scale</a:t>
            </a:r>
            <a:endParaRPr kumimoji="0" lang="en-US" altLang="en-US"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2" name="Text Box 9">
            <a:extLst>
              <a:ext uri="{FF2B5EF4-FFF2-40B4-BE49-F238E27FC236}">
                <a16:creationId xmlns:a16="http://schemas.microsoft.com/office/drawing/2014/main" id="{AAC5B807-35E6-43D7-815B-AEEBE265DDDB}"/>
              </a:ext>
            </a:extLst>
          </p:cNvPr>
          <p:cNvSpPr txBox="1">
            <a:spLocks noChangeArrowheads="1"/>
          </p:cNvSpPr>
          <p:nvPr/>
        </p:nvSpPr>
        <p:spPr bwMode="auto">
          <a:xfrm>
            <a:off x="8145579" y="4408307"/>
            <a:ext cx="334578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en-US" b="1" dirty="0">
                <a:latin typeface="Arial" panose="020B0604020202020204" pitchFamily="34" charset="0"/>
                <a:cs typeface="Arial" panose="020B0604020202020204" pitchFamily="34" charset="0"/>
              </a:rPr>
              <a:t>Computational Power</a:t>
            </a:r>
            <a:endParaRPr kumimoji="0" lang="en-US" altLang="en-US" b="1" i="0" u="none" strike="noStrike" kern="1200" cap="none" spc="0" normalizeH="0" baseline="0" noProof="0" dirty="0">
              <a:ln>
                <a:noFill/>
              </a:ln>
              <a:effectLst/>
              <a:uLnTx/>
              <a:uFillTx/>
              <a:latin typeface="Arial" panose="020B0604020202020204" pitchFamily="34" charset="0"/>
              <a:cs typeface="Arial" panose="020B0604020202020204" pitchFamily="34" charset="0"/>
            </a:endParaRPr>
          </a:p>
        </p:txBody>
      </p:sp>
      <p:sp>
        <p:nvSpPr>
          <p:cNvPr id="13" name="Text Box 4">
            <a:extLst>
              <a:ext uri="{FF2B5EF4-FFF2-40B4-BE49-F238E27FC236}">
                <a16:creationId xmlns:a16="http://schemas.microsoft.com/office/drawing/2014/main" id="{1FE37524-D33E-4594-B489-963DF54565E0}"/>
              </a:ext>
            </a:extLst>
          </p:cNvPr>
          <p:cNvSpPr txBox="1">
            <a:spLocks noChangeArrowheads="1"/>
          </p:cNvSpPr>
          <p:nvPr/>
        </p:nvSpPr>
        <p:spPr bwMode="auto">
          <a:xfrm>
            <a:off x="470799" y="5033293"/>
            <a:ext cx="11577897" cy="168584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Char char="•"/>
              <a:tabLst/>
              <a:defRPr/>
            </a:pPr>
            <a:r>
              <a:rPr kumimoji="0" lang="en-US" altLang="en-US" sz="2400" b="1" i="0" u="none"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rPr>
              <a:t>  6 Countries, 20 Centers, 1000’s of researchers</a:t>
            </a:r>
            <a:endParaRPr lang="en-US" altLang="en-US" b="1" dirty="0">
              <a:solidFill>
                <a:srgbClr val="02102A"/>
              </a:solidFill>
              <a:latin typeface="Arial" panose="020B0604020202020204" pitchFamily="34" charset="0"/>
              <a:cs typeface="Arial" panose="020B0604020202020204" pitchFamily="34" charset="0"/>
            </a:endParaRPr>
          </a:p>
          <a:p>
            <a:pPr marL="0" marR="0" lvl="0" indent="0" algn="l" defTabSz="1219170" rtl="0" eaLnBrk="1" fontAlgn="auto" latinLnBrk="0" hangingPunct="1">
              <a:lnSpc>
                <a:spcPct val="150000"/>
              </a:lnSpc>
              <a:spcBef>
                <a:spcPts val="0"/>
              </a:spcBef>
              <a:spcAft>
                <a:spcPts val="0"/>
              </a:spcAft>
              <a:buClrTx/>
              <a:buSzTx/>
              <a:buFontTx/>
              <a:buChar char="•"/>
              <a:tabLst/>
              <a:defRPr/>
            </a:pPr>
            <a:r>
              <a:rPr kumimoji="0" lang="en-US" altLang="en-US" sz="2400" b="1" i="0" u="none"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rPr>
              <a:t> ~1,000 bases/second, 24 hours/day, &amp; 7 days/week for ~6 years</a:t>
            </a:r>
          </a:p>
          <a:p>
            <a:pPr marL="0" marR="0" lvl="0" indent="0" algn="l" defTabSz="1219170" rtl="0" eaLnBrk="1" fontAlgn="auto" latinLnBrk="0" hangingPunct="1">
              <a:lnSpc>
                <a:spcPct val="150000"/>
              </a:lnSpc>
              <a:spcBef>
                <a:spcPts val="0"/>
              </a:spcBef>
              <a:spcAft>
                <a:spcPts val="0"/>
              </a:spcAft>
              <a:buClrTx/>
              <a:buSzTx/>
              <a:buFontTx/>
              <a:buChar char="•"/>
              <a:tabLst/>
              <a:defRPr/>
            </a:pPr>
            <a:r>
              <a:rPr kumimoji="0" lang="en-US" altLang="en-US" sz="2400" b="1" i="0" u="none" strike="noStrike" kern="1200" cap="none" spc="0" normalizeH="0" baseline="0" noProof="0" dirty="0">
                <a:ln>
                  <a:noFill/>
                </a:ln>
                <a:solidFill>
                  <a:srgbClr val="02102A"/>
                </a:solidFill>
                <a:effectLst/>
                <a:uLnTx/>
                <a:uFillTx/>
                <a:latin typeface="Arial" panose="020B0604020202020204" pitchFamily="34" charset="0"/>
                <a:cs typeface="Arial" panose="020B0604020202020204" pitchFamily="34" charset="0"/>
              </a:rPr>
              <a:t>  Brute force using Sanger DNA sequencing and massive computational help</a:t>
            </a:r>
          </a:p>
        </p:txBody>
      </p:sp>
      <p:pic>
        <p:nvPicPr>
          <p:cNvPr id="14" name="Picture 2" descr="The_Floor">
            <a:extLst>
              <a:ext uri="{FF2B5EF4-FFF2-40B4-BE49-F238E27FC236}">
                <a16:creationId xmlns:a16="http://schemas.microsoft.com/office/drawing/2014/main" id="{4BC8B2BC-3691-4378-8E2A-E76972A9437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t="3380"/>
          <a:stretch>
            <a:fillRect/>
          </a:stretch>
        </p:blipFill>
        <p:spPr>
          <a:xfrm>
            <a:off x="2913111" y="1313679"/>
            <a:ext cx="4158161" cy="3118621"/>
          </a:xfrm>
          <a:prstGeom prst="rect">
            <a:avLst/>
          </a:prstGeom>
          <a:ln w="25400">
            <a:noFill/>
            <a:miter lim="800000"/>
            <a:headEnd/>
            <a:tailEnd/>
          </a:ln>
          <a:effectLst>
            <a:softEdge rad="0"/>
          </a:effectLst>
        </p:spPr>
      </p:pic>
      <p:sp>
        <p:nvSpPr>
          <p:cNvPr id="2" name="投影片編號版面配置區 1">
            <a:extLst>
              <a:ext uri="{FF2B5EF4-FFF2-40B4-BE49-F238E27FC236}">
                <a16:creationId xmlns:a16="http://schemas.microsoft.com/office/drawing/2014/main" id="{33A24BA2-1510-4CCB-8217-E05AC2F3202F}"/>
              </a:ext>
            </a:extLst>
          </p:cNvPr>
          <p:cNvSpPr>
            <a:spLocks noGrp="1"/>
          </p:cNvSpPr>
          <p:nvPr>
            <p:ph type="sldNum" sz="quarter" idx="12"/>
          </p:nvPr>
        </p:nvSpPr>
        <p:spPr/>
        <p:txBody>
          <a:bodyPr/>
          <a:lstStyle/>
          <a:p>
            <a:fld id="{AFF67DF2-A695-4DA4-8418-C2857ABA0B13}" type="slidenum">
              <a:rPr lang="zh-TW" altLang="en-US" smtClean="0"/>
              <a:t>8</a:t>
            </a:fld>
            <a:endParaRPr lang="zh-TW" altLang="en-US"/>
          </a:p>
        </p:txBody>
      </p:sp>
    </p:spTree>
    <p:extLst>
      <p:ext uri="{BB962C8B-B14F-4D97-AF65-F5344CB8AC3E}">
        <p14:creationId xmlns:p14="http://schemas.microsoft.com/office/powerpoint/2010/main" val="336750757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12803"/>
                                        </p:tgtEl>
                                        <p:attrNameLst>
                                          <p:attrName>style.visibility</p:attrName>
                                        </p:attrNameLst>
                                      </p:cBhvr>
                                      <p:to>
                                        <p:strVal val="visible"/>
                                      </p:to>
                                    </p:set>
                                    <p:animEffect transition="in" filter="wipe(up)">
                                      <p:cBhvr>
                                        <p:cTn id="7" dur="500"/>
                                        <p:tgtEl>
                                          <p:spTgt spid="1612803"/>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wipe(up)">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1" grpId="0"/>
      <p:bldP spid="12" grpId="0"/>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19237" y="2668787"/>
            <a:ext cx="184731" cy="830997"/>
          </a:xfrm>
          <a:prstGeom prst="rect">
            <a:avLst/>
          </a:prstGeom>
          <a:noFill/>
        </p:spPr>
        <p:txBody>
          <a:bodyPr wrap="none" rtlCol="0">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endParaRPr>
          </a:p>
          <a:p>
            <a:pPr marL="0" marR="0" lvl="0" indent="0" algn="l"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2" name="TextBox 1">
            <a:extLst>
              <a:ext uri="{FF2B5EF4-FFF2-40B4-BE49-F238E27FC236}">
                <a16:creationId xmlns:a16="http://schemas.microsoft.com/office/drawing/2014/main" id="{8D0E17DF-62BC-45F9-8D43-811CBF2A984D}"/>
              </a:ext>
            </a:extLst>
          </p:cNvPr>
          <p:cNvSpPr txBox="1"/>
          <p:nvPr/>
        </p:nvSpPr>
        <p:spPr>
          <a:xfrm>
            <a:off x="5525607" y="963987"/>
            <a:ext cx="6497665" cy="4585871"/>
          </a:xfrm>
          <a:prstGeom prst="rect">
            <a:avLst/>
          </a:prstGeom>
          <a:noFill/>
        </p:spPr>
        <p:txBody>
          <a:bodyPr wrap="square" rtlCol="0">
            <a:spAutoFit/>
          </a:bodyPr>
          <a:lstStyle/>
          <a:p>
            <a:pPr marL="457200" marR="0" lvl="0" indent="-457200" algn="l" defTabSz="688975"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srgbClr val="02102A"/>
                </a:solidFill>
                <a:effectLst/>
                <a:uLnTx/>
                <a:uFillTx/>
                <a:latin typeface="Arial" panose="020B0604020202020204"/>
                <a:ea typeface="+mn-ea"/>
                <a:cs typeface="+mn-cs"/>
              </a:rPr>
              <a:t>Buffalo, NY blood donors</a:t>
            </a:r>
          </a:p>
          <a:p>
            <a:pPr marL="0" marR="0" lvl="0" indent="0" algn="l" defTabSz="688975"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2102A"/>
              </a:solidFill>
              <a:effectLst/>
              <a:uLnTx/>
              <a:uFillTx/>
              <a:latin typeface="Arial" panose="020B0604020202020204"/>
              <a:ea typeface="+mn-ea"/>
              <a:cs typeface="+mn-cs"/>
            </a:endParaRPr>
          </a:p>
          <a:p>
            <a:pPr marL="457200" marR="0" lvl="0" indent="-457200" algn="l" defTabSz="688975"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srgbClr val="02102A"/>
                </a:solidFill>
                <a:effectLst/>
                <a:uLnTx/>
                <a:uFillTx/>
                <a:latin typeface="Arial" panose="020B0604020202020204"/>
                <a:ea typeface="+mn-ea"/>
                <a:cs typeface="+mn-cs"/>
              </a:rPr>
              <a:t>93% of HGP’s human genome 	sequence from 11 donors</a:t>
            </a:r>
          </a:p>
          <a:p>
            <a:pPr marL="0" marR="0" lvl="0" indent="0" algn="l" defTabSz="688975"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02102A"/>
              </a:solidFill>
              <a:effectLst/>
              <a:uLnTx/>
              <a:uFillTx/>
              <a:latin typeface="Arial" panose="020B0604020202020204"/>
              <a:ea typeface="+mn-ea"/>
              <a:cs typeface="+mn-cs"/>
            </a:endParaRPr>
          </a:p>
          <a:p>
            <a:pPr marL="457200" marR="0" lvl="0" indent="-457200" algn="l" defTabSz="688975"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sz="2800" b="1" i="0" u="none" strike="noStrike" kern="1200" cap="none" spc="0" normalizeH="0" baseline="0" noProof="0" dirty="0">
                <a:ln>
                  <a:noFill/>
                </a:ln>
                <a:solidFill>
                  <a:srgbClr val="02102A"/>
                </a:solidFill>
                <a:effectLst/>
                <a:uLnTx/>
                <a:uFillTx/>
                <a:latin typeface="Arial" panose="020B0604020202020204"/>
                <a:ea typeface="+mn-ea"/>
                <a:cs typeface="+mn-cs"/>
              </a:rPr>
              <a:t>70% of HGP’s human genome 	sequence from 1 donor</a:t>
            </a:r>
          </a:p>
          <a:p>
            <a:pPr lvl="0" defTabSz="688975">
              <a:defRPr/>
            </a:pPr>
            <a:endParaRPr lang="en-US" sz="2000" b="1" dirty="0">
              <a:solidFill>
                <a:srgbClr val="02102A"/>
              </a:solidFill>
            </a:endParaRPr>
          </a:p>
          <a:p>
            <a:pPr marL="457200" marR="0" lvl="0" indent="-457200" algn="l" defTabSz="688975"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2800" b="1" dirty="0">
                <a:solidFill>
                  <a:srgbClr val="02102A"/>
                </a:solidFill>
                <a:latin typeface="Arial" panose="020B0604020202020204"/>
              </a:rPr>
              <a:t>HGP human genome sequence 	was a ‘mosaic’ representation 	of multiple people (a ‘reference’)</a:t>
            </a:r>
            <a:endParaRPr kumimoji="0" lang="en-US" sz="2800" b="1" i="0" u="none" strike="noStrike" kern="1200" cap="none" spc="0" normalizeH="0" baseline="0" noProof="0" dirty="0">
              <a:ln>
                <a:noFill/>
              </a:ln>
              <a:solidFill>
                <a:srgbClr val="02102A"/>
              </a:solidFill>
              <a:effectLst/>
              <a:uLnTx/>
              <a:uFillTx/>
              <a:latin typeface="Arial" panose="020B0604020202020204"/>
              <a:ea typeface="+mn-ea"/>
              <a:cs typeface="+mn-cs"/>
            </a:endParaRPr>
          </a:p>
        </p:txBody>
      </p:sp>
      <p:sp>
        <p:nvSpPr>
          <p:cNvPr id="5" name="TextBox 4">
            <a:extLst>
              <a:ext uri="{FF2B5EF4-FFF2-40B4-BE49-F238E27FC236}">
                <a16:creationId xmlns:a16="http://schemas.microsoft.com/office/drawing/2014/main" id="{408E3302-A57C-4512-AF42-07FB236E819F}"/>
              </a:ext>
            </a:extLst>
          </p:cNvPr>
          <p:cNvSpPr txBox="1"/>
          <p:nvPr/>
        </p:nvSpPr>
        <p:spPr>
          <a:xfrm>
            <a:off x="906294" y="23417"/>
            <a:ext cx="10371164" cy="605294"/>
          </a:xfrm>
          <a:prstGeom prst="rect">
            <a:avLst/>
          </a:prstGeom>
          <a:noFill/>
        </p:spPr>
        <p:txBody>
          <a:bodyPr wrap="square"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02102A"/>
                </a:solidFill>
                <a:effectLst/>
                <a:uLnTx/>
                <a:uFillTx/>
                <a:latin typeface="Arial" panose="020B0604020202020204" pitchFamily="34" charset="0"/>
                <a:ea typeface="+mn-ea"/>
                <a:cs typeface="Arial" panose="020B0604020202020204" pitchFamily="34" charset="0"/>
              </a:rPr>
              <a:t>Whose Genome Was Sequenced by HGP?</a:t>
            </a:r>
          </a:p>
        </p:txBody>
      </p:sp>
      <p:pic>
        <p:nvPicPr>
          <p:cNvPr id="4" name="Picture 3">
            <a:extLst>
              <a:ext uri="{FF2B5EF4-FFF2-40B4-BE49-F238E27FC236}">
                <a16:creationId xmlns:a16="http://schemas.microsoft.com/office/drawing/2014/main" id="{9A34DF86-F7EC-4FF6-ABA8-55E9B8BBB619}"/>
              </a:ext>
            </a:extLst>
          </p:cNvPr>
          <p:cNvPicPr>
            <a:picLocks noChangeAspect="1"/>
          </p:cNvPicPr>
          <p:nvPr/>
        </p:nvPicPr>
        <p:blipFill>
          <a:blip r:embed="rId3"/>
          <a:stretch>
            <a:fillRect/>
          </a:stretch>
        </p:blipFill>
        <p:spPr>
          <a:xfrm>
            <a:off x="488857" y="1082045"/>
            <a:ext cx="4749921" cy="4004479"/>
          </a:xfrm>
          <a:prstGeom prst="rect">
            <a:avLst/>
          </a:prstGeom>
        </p:spPr>
      </p:pic>
      <p:sp>
        <p:nvSpPr>
          <p:cNvPr id="6" name="Text Box 4">
            <a:extLst>
              <a:ext uri="{FF2B5EF4-FFF2-40B4-BE49-F238E27FC236}">
                <a16:creationId xmlns:a16="http://schemas.microsoft.com/office/drawing/2014/main" id="{82FDCE0A-5D20-4312-B965-AC4F742F89CE}"/>
              </a:ext>
            </a:extLst>
          </p:cNvPr>
          <p:cNvSpPr txBox="1">
            <a:spLocks noChangeArrowheads="1"/>
          </p:cNvSpPr>
          <p:nvPr/>
        </p:nvSpPr>
        <p:spPr bwMode="auto">
          <a:xfrm>
            <a:off x="271944" y="5885135"/>
            <a:ext cx="11639864" cy="707886"/>
          </a:xfrm>
          <a:prstGeom prst="rect">
            <a:avLst/>
          </a:prstGeom>
          <a:noFill/>
          <a:ln w="19050">
            <a:solidFill>
              <a:srgbClr val="02102A"/>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kumimoji="0" lang="en-US" sz="2000" b="1" i="0" u="sng" strike="noStrike" kern="1200" cap="none" spc="0" normalizeH="0" baseline="0" noProof="0" dirty="0">
                <a:ln>
                  <a:noFill/>
                </a:ln>
                <a:solidFill>
                  <a:srgbClr val="02102A"/>
                </a:solidFill>
                <a:effectLst/>
                <a:uLnTx/>
                <a:uFillTx/>
                <a:latin typeface="Arial" panose="020B0604020202020204"/>
                <a:ea typeface="+mn-ea"/>
                <a:cs typeface="+mn-cs"/>
              </a:rPr>
              <a:t>Humorous Aside</a:t>
            </a:r>
            <a:r>
              <a:rPr kumimoji="0" lang="en-US" sz="2000" b="1" i="0" strike="noStrike" kern="1200" cap="none" spc="0" normalizeH="0" baseline="0" noProof="0" dirty="0">
                <a:ln>
                  <a:noFill/>
                </a:ln>
                <a:solidFill>
                  <a:srgbClr val="02102A"/>
                </a:solidFill>
                <a:effectLst/>
                <a:uLnTx/>
                <a:uFillTx/>
                <a:latin typeface="Arial" panose="020B0604020202020204"/>
                <a:ea typeface="+mn-ea"/>
                <a:cs typeface="+mn-cs"/>
              </a:rPr>
              <a:t>:</a:t>
            </a:r>
            <a:r>
              <a:rPr kumimoji="0" lang="en-US" sz="2000" b="1" i="0" strike="noStrike" kern="1200" cap="none" spc="0" normalizeH="0" noProof="0" dirty="0">
                <a:ln>
                  <a:noFill/>
                </a:ln>
                <a:solidFill>
                  <a:srgbClr val="02102A"/>
                </a:solidFill>
                <a:effectLst/>
                <a:uLnTx/>
                <a:uFillTx/>
                <a:latin typeface="Arial" panose="020B0604020202020204"/>
                <a:ea typeface="+mn-ea"/>
                <a:cs typeface="+mn-cs"/>
              </a:rPr>
              <a:t>  Advocacy(</a:t>
            </a:r>
            <a:r>
              <a:rPr kumimoji="0" lang="zh-TW" altLang="en-US" sz="2000" b="1" i="0" strike="noStrike" kern="1200" cap="none" spc="0" normalizeH="0" noProof="0" dirty="0">
                <a:ln>
                  <a:noFill/>
                </a:ln>
                <a:solidFill>
                  <a:srgbClr val="02102A"/>
                </a:solidFill>
                <a:effectLst/>
                <a:uLnTx/>
                <a:uFillTx/>
                <a:latin typeface="Arial" panose="020B0604020202020204"/>
                <a:ea typeface="+mn-ea"/>
                <a:cs typeface="+mn-cs"/>
              </a:rPr>
              <a:t>宣傳</a:t>
            </a:r>
            <a:r>
              <a:rPr kumimoji="0" lang="en-US" altLang="zh-TW" sz="2000" b="1" i="0" strike="noStrike" kern="1200" cap="none" spc="0" normalizeH="0" noProof="0" dirty="0">
                <a:ln>
                  <a:noFill/>
                </a:ln>
                <a:solidFill>
                  <a:srgbClr val="02102A"/>
                </a:solidFill>
                <a:effectLst/>
                <a:uLnTx/>
                <a:uFillTx/>
                <a:latin typeface="Arial" panose="020B0604020202020204"/>
                <a:ea typeface="+mn-ea"/>
                <a:cs typeface="+mn-cs"/>
              </a:rPr>
              <a:t>)</a:t>
            </a:r>
            <a:r>
              <a:rPr kumimoji="0" lang="en-US" sz="2000" b="1" i="0" strike="noStrike" kern="1200" cap="none" spc="0" normalizeH="0" noProof="0" dirty="0">
                <a:ln>
                  <a:noFill/>
                </a:ln>
                <a:solidFill>
                  <a:srgbClr val="02102A"/>
                </a:solidFill>
                <a:effectLst/>
                <a:uLnTx/>
                <a:uFillTx/>
                <a:latin typeface="Arial" panose="020B0604020202020204"/>
                <a:ea typeface="+mn-ea"/>
                <a:cs typeface="+mn-cs"/>
              </a:rPr>
              <a:t> by some HGP researchers to select a ‘normal’ person and sequence their genome first – as if anyone knows what ‘normal’ means!</a:t>
            </a:r>
            <a:endParaRPr kumimoji="0" lang="en-US" sz="2000" b="1" i="0" u="none" strike="noStrike" kern="1200" cap="none" spc="0" normalizeH="0" baseline="0" noProof="0" dirty="0">
              <a:ln>
                <a:noFill/>
              </a:ln>
              <a:solidFill>
                <a:srgbClr val="02102A"/>
              </a:solidFill>
              <a:effectLst/>
              <a:uLnTx/>
              <a:uFillTx/>
              <a:latin typeface="Arial" panose="020B0604020202020204"/>
              <a:ea typeface="+mn-ea"/>
              <a:cs typeface="+mn-cs"/>
            </a:endParaRPr>
          </a:p>
        </p:txBody>
      </p:sp>
    </p:spTree>
    <p:extLst>
      <p:ext uri="{BB962C8B-B14F-4D97-AF65-F5344CB8AC3E}">
        <p14:creationId xmlns:p14="http://schemas.microsoft.com/office/powerpoint/2010/main" val="157229445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3.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618</TotalTime>
  <Words>3537</Words>
  <Application>Microsoft Office PowerPoint</Application>
  <PresentationFormat>寬螢幕</PresentationFormat>
  <Paragraphs>668</Paragraphs>
  <Slides>57</Slides>
  <Notes>13</Notes>
  <HiddenSlides>0</HiddenSlides>
  <MMClips>0</MMClips>
  <ScaleCrop>false</ScaleCrop>
  <HeadingPairs>
    <vt:vector size="6" baseType="variant">
      <vt:variant>
        <vt:lpstr>使用字型</vt:lpstr>
      </vt:variant>
      <vt:variant>
        <vt:i4>14</vt:i4>
      </vt:variant>
      <vt:variant>
        <vt:lpstr>佈景主題</vt:lpstr>
      </vt:variant>
      <vt:variant>
        <vt:i4>3</vt:i4>
      </vt:variant>
      <vt:variant>
        <vt:lpstr>投影片標題</vt:lpstr>
      </vt:variant>
      <vt:variant>
        <vt:i4>57</vt:i4>
      </vt:variant>
    </vt:vector>
  </HeadingPairs>
  <TitlesOfParts>
    <vt:vector size="74" baseType="lpstr">
      <vt:lpstr>Aktiv</vt:lpstr>
      <vt:lpstr>Lucida Grande</vt:lpstr>
      <vt:lpstr>Luxi Sans</vt:lpstr>
      <vt:lpstr>ReithSans</vt:lpstr>
      <vt:lpstr>微軟正黑體</vt:lpstr>
      <vt:lpstr>Aptos</vt:lpstr>
      <vt:lpstr>Aptos Display</vt:lpstr>
      <vt:lpstr>Arial</vt:lpstr>
      <vt:lpstr>Calibri</vt:lpstr>
      <vt:lpstr>Calibri Light</vt:lpstr>
      <vt:lpstr>Cambria Math</vt:lpstr>
      <vt:lpstr>Lato</vt:lpstr>
      <vt:lpstr>Times New Roman</vt:lpstr>
      <vt:lpstr>Wingdings</vt:lpstr>
      <vt:lpstr>Office 佈景主題</vt:lpstr>
      <vt:lpstr>回顧</vt:lpstr>
      <vt:lpstr>1_Office 佈景主題</vt:lpstr>
      <vt:lpstr>資料科學與基因體研究</vt:lpstr>
      <vt:lpstr>Outline</vt:lpstr>
      <vt:lpstr>1953: DNA Double Helix</vt:lpstr>
      <vt:lpstr>1983: PCR invented</vt:lpstr>
      <vt:lpstr>1990 – 2003 Human Genome Project</vt:lpstr>
      <vt:lpstr>PowerPoint 簡報</vt:lpstr>
      <vt:lpstr>PowerPoint 簡報</vt:lpstr>
      <vt:lpstr>PowerPoint 簡報</vt:lpstr>
      <vt:lpstr>PowerPoint 簡報</vt:lpstr>
      <vt:lpstr>PowerPoint 簡報</vt:lpstr>
      <vt:lpstr>PowerPoint 簡報</vt:lpstr>
      <vt:lpstr>The Central dogma</vt:lpstr>
      <vt:lpstr>DNA Double Helix &amp; The Central dogma</vt:lpstr>
      <vt:lpstr>Omics Data (數據組學)</vt:lpstr>
      <vt:lpstr>Big Data: 5V</vt:lpstr>
      <vt:lpstr>Cost per Human Genome dropped</vt:lpstr>
      <vt:lpstr>PowerPoint 簡報</vt:lpstr>
      <vt:lpstr>PowerPoint 簡報</vt:lpstr>
      <vt:lpstr>What Data Scientists can do?</vt:lpstr>
      <vt:lpstr>Q:</vt:lpstr>
      <vt:lpstr>Genome-Wide Association Study (GWAS) (全基因體關聯性分析)</vt:lpstr>
      <vt:lpstr>PowerPoint 簡報</vt:lpstr>
      <vt:lpstr>PowerPoint 簡報</vt:lpstr>
      <vt:lpstr>PowerPoint 簡報</vt:lpstr>
      <vt:lpstr>PowerPoint 簡報</vt:lpstr>
      <vt:lpstr>PowerPoint 簡報</vt:lpstr>
      <vt:lpstr>PowerPoint 簡報</vt:lpstr>
      <vt:lpstr>PowerPoint 簡報</vt:lpstr>
      <vt:lpstr>SNP array: data format &amp; Coding</vt:lpstr>
      <vt:lpstr>SNP array: data format &amp; Coding</vt:lpstr>
      <vt:lpstr>SNP array: analysis</vt:lpstr>
      <vt:lpstr>SNP array: analysis/GWAS</vt:lpstr>
      <vt:lpstr>SNP array: analysis/GWAS</vt:lpstr>
      <vt:lpstr>Manhattan plot</vt:lpstr>
      <vt:lpstr>Q</vt:lpstr>
      <vt:lpstr>主成分分析(PCA)</vt:lpstr>
      <vt:lpstr>the population stratification(人群混雜)</vt:lpstr>
      <vt:lpstr>Why do we care? An example.(1)</vt:lpstr>
      <vt:lpstr>Why do we care? An example.(2)</vt:lpstr>
      <vt:lpstr>PCA (Principle Component Analysis)</vt:lpstr>
      <vt:lpstr>PowerPoint 簡報</vt:lpstr>
      <vt:lpstr>PowerPoint 簡報</vt:lpstr>
      <vt:lpstr>PowerPoint 簡報</vt:lpstr>
      <vt:lpstr>PowerPoint 簡報</vt:lpstr>
      <vt:lpstr>Supervised learning vs Unsupervised learning</vt:lpstr>
      <vt:lpstr>Supervised learning vs Unsupervised learning</vt:lpstr>
      <vt:lpstr>1000 genome project </vt:lpstr>
      <vt:lpstr>PowerPoint 簡報</vt:lpstr>
      <vt:lpstr>Data preprocessing 資料前處理</vt:lpstr>
      <vt:lpstr>MDS: Distance among samples</vt:lpstr>
      <vt:lpstr>PowerPoint 簡報</vt:lpstr>
      <vt:lpstr>PowerPoint 簡報</vt:lpstr>
      <vt:lpstr>PowerPoint 簡報</vt:lpstr>
      <vt:lpstr>PowerPoint 簡報</vt:lpstr>
      <vt:lpstr>Gender</vt:lpstr>
      <vt:lpstr>Summary (Take home message)</vt:lpstr>
      <vt:lpstr>Q:</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資料科學與基因體研究</dc:title>
  <dc:creator>LH Chien</dc:creator>
  <cp:lastModifiedBy>LH Chien</cp:lastModifiedBy>
  <cp:revision>5</cp:revision>
  <dcterms:created xsi:type="dcterms:W3CDTF">2024-03-01T06:27:34Z</dcterms:created>
  <dcterms:modified xsi:type="dcterms:W3CDTF">2024-03-04T23:36:06Z</dcterms:modified>
</cp:coreProperties>
</file>